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0" r:id="rId1"/>
  </p:sldMasterIdLst>
  <p:notesMasterIdLst>
    <p:notesMasterId r:id="rId27"/>
  </p:notesMasterIdLst>
  <p:sldIdLst>
    <p:sldId id="303" r:id="rId2"/>
    <p:sldId id="260" r:id="rId3"/>
    <p:sldId id="346" r:id="rId4"/>
    <p:sldId id="348" r:id="rId5"/>
    <p:sldId id="349" r:id="rId6"/>
    <p:sldId id="350" r:id="rId7"/>
    <p:sldId id="356" r:id="rId8"/>
    <p:sldId id="352" r:id="rId9"/>
    <p:sldId id="353" r:id="rId10"/>
    <p:sldId id="351" r:id="rId11"/>
    <p:sldId id="355" r:id="rId12"/>
    <p:sldId id="364" r:id="rId13"/>
    <p:sldId id="365" r:id="rId14"/>
    <p:sldId id="354" r:id="rId15"/>
    <p:sldId id="360" r:id="rId16"/>
    <p:sldId id="358" r:id="rId17"/>
    <p:sldId id="359" r:id="rId18"/>
    <p:sldId id="362" r:id="rId19"/>
    <p:sldId id="363" r:id="rId20"/>
    <p:sldId id="366" r:id="rId21"/>
    <p:sldId id="357" r:id="rId22"/>
    <p:sldId id="367" r:id="rId23"/>
    <p:sldId id="368" r:id="rId24"/>
    <p:sldId id="369" r:id="rId25"/>
    <p:sldId id="285"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EEAB43-CEA8-404A-85D4-AA5C4BC81549}" type="datetimeFigureOut">
              <a:rPr lang="nl-BE" smtClean="0"/>
              <a:t>4/10/2023</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9AE88F-1554-4C1E-B1C6-73403E438B3A}" type="slidenum">
              <a:rPr lang="nl-BE" smtClean="0"/>
              <a:t>‹nr.›</a:t>
            </a:fld>
            <a:endParaRPr lang="nl-BE"/>
          </a:p>
        </p:txBody>
      </p:sp>
    </p:spTree>
    <p:extLst>
      <p:ext uri="{BB962C8B-B14F-4D97-AF65-F5344CB8AC3E}">
        <p14:creationId xmlns:p14="http://schemas.microsoft.com/office/powerpoint/2010/main" val="1664208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nl-NL"/>
              <a:t>Klik om stijl te bewerken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043E1FF5-6075-4028-BFBE-35AA44A37FBB}" type="datetime1">
              <a:rPr lang="nl-BE" smtClean="0"/>
              <a:t>4/10/2023</a:t>
            </a:fld>
            <a:endParaRPr lang="nl-BE"/>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nl-BE"/>
              <a:t>Stijn Timmerman - Rijselsestraat 11, 8210 Loppem - 050/370.710 – www.advocaattimmerman.be - stijn.timmerman@telenet.be</a:t>
            </a: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54F4D72F-3F4E-43FB-8061-FF09BD04CAA0}" type="slidenum">
              <a:rPr lang="nl-BE" smtClean="0"/>
              <a:t>‹nr.›</a:t>
            </a:fld>
            <a:endParaRPr lang="nl-BE"/>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90359151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00D6DEB-F2B3-468A-BFB4-D945932CB4B9}" type="datetime1">
              <a:rPr lang="nl-BE" smtClean="0"/>
              <a:t>4/10/2023</a:t>
            </a:fld>
            <a:endParaRPr lang="nl-BE"/>
          </a:p>
        </p:txBody>
      </p:sp>
      <p:sp>
        <p:nvSpPr>
          <p:cNvPr id="5" name="Footer Placeholder 4"/>
          <p:cNvSpPr>
            <a:spLocks noGrp="1"/>
          </p:cNvSpPr>
          <p:nvPr>
            <p:ph type="ftr" sz="quarter" idx="11"/>
          </p:nvPr>
        </p:nvSpPr>
        <p:spPr/>
        <p:txBody>
          <a:bodyPr/>
          <a:lstStyle/>
          <a:p>
            <a:r>
              <a:rPr lang="nl-BE"/>
              <a:t>Stijn Timmerman - Rijselsestraat 11, 8210 Loppem - 050/370.710 – www.advocaattimmerman.be - stijn.timmerman@telenet.be</a:t>
            </a:r>
          </a:p>
        </p:txBody>
      </p:sp>
      <p:sp>
        <p:nvSpPr>
          <p:cNvPr id="6" name="Slide Number Placeholder 5"/>
          <p:cNvSpPr>
            <a:spLocks noGrp="1"/>
          </p:cNvSpPr>
          <p:nvPr>
            <p:ph type="sldNum" sz="quarter" idx="12"/>
          </p:nvPr>
        </p:nvSpPr>
        <p:spPr/>
        <p:txBody>
          <a:bodyPr/>
          <a:lstStyle/>
          <a:p>
            <a:fld id="{54F4D72F-3F4E-43FB-8061-FF09BD04CAA0}" type="slidenum">
              <a:rPr lang="nl-BE" smtClean="0"/>
              <a:t>‹nr.›</a:t>
            </a:fld>
            <a:endParaRPr lang="nl-BE"/>
          </a:p>
        </p:txBody>
      </p:sp>
    </p:spTree>
    <p:extLst>
      <p:ext uri="{BB962C8B-B14F-4D97-AF65-F5344CB8AC3E}">
        <p14:creationId xmlns:p14="http://schemas.microsoft.com/office/powerpoint/2010/main" val="2334063921"/>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00D6DEB-F2B3-468A-BFB4-D945932CB4B9}" type="datetime1">
              <a:rPr lang="nl-BE" smtClean="0"/>
              <a:t>4/10/2023</a:t>
            </a:fld>
            <a:endParaRPr lang="nl-BE"/>
          </a:p>
        </p:txBody>
      </p:sp>
      <p:sp>
        <p:nvSpPr>
          <p:cNvPr id="5" name="Footer Placeholder 4"/>
          <p:cNvSpPr>
            <a:spLocks noGrp="1"/>
          </p:cNvSpPr>
          <p:nvPr>
            <p:ph type="ftr" sz="quarter" idx="11"/>
          </p:nvPr>
        </p:nvSpPr>
        <p:spPr/>
        <p:txBody>
          <a:bodyPr/>
          <a:lstStyle/>
          <a:p>
            <a:r>
              <a:rPr lang="nl-BE"/>
              <a:t>Stijn Timmerman - Rijselsestraat 11, 8210 Loppem - 050/370.710 – www.advocaattimmerman.be - stijn.timmerman@telenet.be</a:t>
            </a:r>
          </a:p>
        </p:txBody>
      </p:sp>
      <p:sp>
        <p:nvSpPr>
          <p:cNvPr id="6" name="Slide Number Placeholder 5"/>
          <p:cNvSpPr>
            <a:spLocks noGrp="1"/>
          </p:cNvSpPr>
          <p:nvPr>
            <p:ph type="sldNum" sz="quarter" idx="12"/>
          </p:nvPr>
        </p:nvSpPr>
        <p:spPr/>
        <p:txBody>
          <a:bodyPr/>
          <a:lstStyle/>
          <a:p>
            <a:fld id="{54F4D72F-3F4E-43FB-8061-FF09BD04CAA0}" type="slidenum">
              <a:rPr lang="nl-BE" smtClean="0"/>
              <a:t>‹nr.›</a:t>
            </a:fld>
            <a:endParaRPr lang="nl-BE"/>
          </a:p>
        </p:txBody>
      </p:sp>
    </p:spTree>
    <p:extLst>
      <p:ext uri="{BB962C8B-B14F-4D97-AF65-F5344CB8AC3E}">
        <p14:creationId xmlns:p14="http://schemas.microsoft.com/office/powerpoint/2010/main" val="1276741050"/>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00D6DEB-F2B3-468A-BFB4-D945932CB4B9}" type="datetime1">
              <a:rPr lang="nl-BE" smtClean="0"/>
              <a:t>4/10/2023</a:t>
            </a:fld>
            <a:endParaRPr lang="nl-BE"/>
          </a:p>
        </p:txBody>
      </p:sp>
      <p:sp>
        <p:nvSpPr>
          <p:cNvPr id="5" name="Footer Placeholder 4"/>
          <p:cNvSpPr>
            <a:spLocks noGrp="1"/>
          </p:cNvSpPr>
          <p:nvPr>
            <p:ph type="ftr" sz="quarter" idx="11"/>
          </p:nvPr>
        </p:nvSpPr>
        <p:spPr/>
        <p:txBody>
          <a:bodyPr/>
          <a:lstStyle/>
          <a:p>
            <a:r>
              <a:rPr lang="nl-BE"/>
              <a:t>Stijn Timmerman - Rijselsestraat 11, 8210 Loppem - 050/370.710 – www.advocaattimmerman.be - stijn.timmerman@telenet.be</a:t>
            </a:r>
          </a:p>
        </p:txBody>
      </p:sp>
      <p:sp>
        <p:nvSpPr>
          <p:cNvPr id="6" name="Slide Number Placeholder 5"/>
          <p:cNvSpPr>
            <a:spLocks noGrp="1"/>
          </p:cNvSpPr>
          <p:nvPr>
            <p:ph type="sldNum" sz="quarter" idx="12"/>
          </p:nvPr>
        </p:nvSpPr>
        <p:spPr/>
        <p:txBody>
          <a:bodyPr/>
          <a:lstStyle/>
          <a:p>
            <a:fld id="{54F4D72F-3F4E-43FB-8061-FF09BD04CAA0}" type="slidenum">
              <a:rPr lang="nl-BE" smtClean="0"/>
              <a:t>‹nr.›</a:t>
            </a:fld>
            <a:endParaRPr lang="nl-BE"/>
          </a:p>
        </p:txBody>
      </p:sp>
    </p:spTree>
    <p:extLst>
      <p:ext uri="{BB962C8B-B14F-4D97-AF65-F5344CB8AC3E}">
        <p14:creationId xmlns:p14="http://schemas.microsoft.com/office/powerpoint/2010/main" val="2860195861"/>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nl-NL"/>
              <a:t>Klik om stijl te bewerken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A90295A-057A-4F46-80F5-DFE893111804}" type="datetime1">
              <a:rPr lang="nl-BE" smtClean="0"/>
              <a:t>4/10/2023</a:t>
            </a:fld>
            <a:endParaRPr lang="nl-BE"/>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nl-BE"/>
              <a:t>Stijn Timmerman - Rijselsestraat 11, 8210 Loppem - 050/370.710 – www.advocaattimmerman.be - stijn.timmerman@telenet.be</a:t>
            </a: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54F4D72F-3F4E-43FB-8061-FF09BD04CAA0}" type="slidenum">
              <a:rPr lang="nl-BE" smtClean="0"/>
              <a:t>‹nr.›</a:t>
            </a:fld>
            <a:endParaRPr lang="nl-BE"/>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2688588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nl-NL"/>
              <a:t>Klik om stijl te bewerken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00D6DEB-F2B3-468A-BFB4-D945932CB4B9}" type="datetime1">
              <a:rPr lang="nl-BE" smtClean="0"/>
              <a:t>4/10/2023</a:t>
            </a:fld>
            <a:endParaRPr lang="nl-BE"/>
          </a:p>
        </p:txBody>
      </p:sp>
      <p:sp>
        <p:nvSpPr>
          <p:cNvPr id="6" name="Footer Placeholder 5"/>
          <p:cNvSpPr>
            <a:spLocks noGrp="1"/>
          </p:cNvSpPr>
          <p:nvPr>
            <p:ph type="ftr" sz="quarter" idx="11"/>
          </p:nvPr>
        </p:nvSpPr>
        <p:spPr/>
        <p:txBody>
          <a:bodyPr/>
          <a:lstStyle/>
          <a:p>
            <a:r>
              <a:rPr lang="nl-BE"/>
              <a:t>Stijn Timmerman - Rijselsestraat 11, 8210 Loppem - 050/370.710 – www.advocaattimmerman.be - stijn.timmerman@telenet.be</a:t>
            </a:r>
          </a:p>
        </p:txBody>
      </p:sp>
      <p:sp>
        <p:nvSpPr>
          <p:cNvPr id="7" name="Slide Number Placeholder 6"/>
          <p:cNvSpPr>
            <a:spLocks noGrp="1"/>
          </p:cNvSpPr>
          <p:nvPr>
            <p:ph type="sldNum" sz="quarter" idx="12"/>
          </p:nvPr>
        </p:nvSpPr>
        <p:spPr/>
        <p:txBody>
          <a:bodyPr/>
          <a:lstStyle/>
          <a:p>
            <a:fld id="{54F4D72F-3F4E-43FB-8061-FF09BD04CAA0}" type="slidenum">
              <a:rPr lang="nl-BE" smtClean="0"/>
              <a:t>‹nr.›</a:t>
            </a:fld>
            <a:endParaRPr lang="nl-BE"/>
          </a:p>
        </p:txBody>
      </p:sp>
    </p:spTree>
    <p:extLst>
      <p:ext uri="{BB962C8B-B14F-4D97-AF65-F5344CB8AC3E}">
        <p14:creationId xmlns:p14="http://schemas.microsoft.com/office/powerpoint/2010/main" val="510522245"/>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nl-NL"/>
              <a:t>Klik om stijl te bewerken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00D6DEB-F2B3-468A-BFB4-D945932CB4B9}" type="datetime1">
              <a:rPr lang="nl-BE" smtClean="0"/>
              <a:t>4/10/2023</a:t>
            </a:fld>
            <a:endParaRPr lang="nl-BE"/>
          </a:p>
        </p:txBody>
      </p:sp>
      <p:sp>
        <p:nvSpPr>
          <p:cNvPr id="8" name="Footer Placeholder 7"/>
          <p:cNvSpPr>
            <a:spLocks noGrp="1"/>
          </p:cNvSpPr>
          <p:nvPr>
            <p:ph type="ftr" sz="quarter" idx="11"/>
          </p:nvPr>
        </p:nvSpPr>
        <p:spPr/>
        <p:txBody>
          <a:bodyPr/>
          <a:lstStyle/>
          <a:p>
            <a:r>
              <a:rPr lang="nl-BE"/>
              <a:t>Stijn Timmerman - Rijselsestraat 11, 8210 Loppem - 050/370.710 – www.advocaattimmerman.be - stijn.timmerman@telenet.be</a:t>
            </a:r>
          </a:p>
        </p:txBody>
      </p:sp>
      <p:sp>
        <p:nvSpPr>
          <p:cNvPr id="9" name="Slide Number Placeholder 8"/>
          <p:cNvSpPr>
            <a:spLocks noGrp="1"/>
          </p:cNvSpPr>
          <p:nvPr>
            <p:ph type="sldNum" sz="quarter" idx="12"/>
          </p:nvPr>
        </p:nvSpPr>
        <p:spPr/>
        <p:txBody>
          <a:bodyPr/>
          <a:lstStyle/>
          <a:p>
            <a:fld id="{54F4D72F-3F4E-43FB-8061-FF09BD04CAA0}" type="slidenum">
              <a:rPr lang="nl-BE" smtClean="0"/>
              <a:t>‹nr.›</a:t>
            </a:fld>
            <a:endParaRPr lang="nl-BE"/>
          </a:p>
        </p:txBody>
      </p:sp>
    </p:spTree>
    <p:extLst>
      <p:ext uri="{BB962C8B-B14F-4D97-AF65-F5344CB8AC3E}">
        <p14:creationId xmlns:p14="http://schemas.microsoft.com/office/powerpoint/2010/main" val="1233668073"/>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D978B3D8-4F61-4A71-9564-F4E898F8CAB8}" type="datetime1">
              <a:rPr lang="nl-BE" smtClean="0"/>
              <a:t>4/10/2023</a:t>
            </a:fld>
            <a:endParaRPr lang="nl-BE"/>
          </a:p>
        </p:txBody>
      </p:sp>
      <p:sp>
        <p:nvSpPr>
          <p:cNvPr id="4" name="Footer Placeholder 3"/>
          <p:cNvSpPr>
            <a:spLocks noGrp="1"/>
          </p:cNvSpPr>
          <p:nvPr>
            <p:ph type="ftr" sz="quarter" idx="11"/>
          </p:nvPr>
        </p:nvSpPr>
        <p:spPr/>
        <p:txBody>
          <a:bodyPr/>
          <a:lstStyle/>
          <a:p>
            <a:r>
              <a:rPr lang="nl-BE"/>
              <a:t>Stijn Timmerman - Rijselsestraat 11, 8210 Loppem - 050/370.710 – www.advocaattimmerman.be - stijn.timmerman@telenet.be</a:t>
            </a:r>
          </a:p>
        </p:txBody>
      </p:sp>
      <p:sp>
        <p:nvSpPr>
          <p:cNvPr id="5" name="Slide Number Placeholder 4"/>
          <p:cNvSpPr>
            <a:spLocks noGrp="1"/>
          </p:cNvSpPr>
          <p:nvPr>
            <p:ph type="sldNum" sz="quarter" idx="12"/>
          </p:nvPr>
        </p:nvSpPr>
        <p:spPr/>
        <p:txBody>
          <a:bodyPr/>
          <a:lstStyle/>
          <a:p>
            <a:fld id="{54F4D72F-3F4E-43FB-8061-FF09BD04CAA0}" type="slidenum">
              <a:rPr lang="nl-BE" smtClean="0"/>
              <a:t>‹nr.›</a:t>
            </a:fld>
            <a:endParaRPr lang="nl-BE"/>
          </a:p>
        </p:txBody>
      </p:sp>
    </p:spTree>
    <p:extLst>
      <p:ext uri="{BB962C8B-B14F-4D97-AF65-F5344CB8AC3E}">
        <p14:creationId xmlns:p14="http://schemas.microsoft.com/office/powerpoint/2010/main" val="3563607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BCDCDD-C9DF-4BF5-939F-A7BAB8AF96E6}" type="datetime1">
              <a:rPr lang="nl-BE" smtClean="0"/>
              <a:t>4/10/2023</a:t>
            </a:fld>
            <a:endParaRPr lang="nl-BE"/>
          </a:p>
        </p:txBody>
      </p:sp>
      <p:sp>
        <p:nvSpPr>
          <p:cNvPr id="3" name="Footer Placeholder 2"/>
          <p:cNvSpPr>
            <a:spLocks noGrp="1"/>
          </p:cNvSpPr>
          <p:nvPr>
            <p:ph type="ftr" sz="quarter" idx="11"/>
          </p:nvPr>
        </p:nvSpPr>
        <p:spPr/>
        <p:txBody>
          <a:bodyPr/>
          <a:lstStyle/>
          <a:p>
            <a:r>
              <a:rPr lang="nl-BE"/>
              <a:t>Stijn Timmerman - Rijselsestraat 11, 8210 Loppem - 050/370.710 – www.advocaattimmerman.be - stijn.timmerman@telenet.be</a:t>
            </a:r>
          </a:p>
        </p:txBody>
      </p:sp>
      <p:sp>
        <p:nvSpPr>
          <p:cNvPr id="4" name="Slide Number Placeholder 3"/>
          <p:cNvSpPr>
            <a:spLocks noGrp="1"/>
          </p:cNvSpPr>
          <p:nvPr>
            <p:ph type="sldNum" sz="quarter" idx="12"/>
          </p:nvPr>
        </p:nvSpPr>
        <p:spPr/>
        <p:txBody>
          <a:bodyPr/>
          <a:lstStyle/>
          <a:p>
            <a:fld id="{54F4D72F-3F4E-43FB-8061-FF09BD04CAA0}" type="slidenum">
              <a:rPr lang="nl-BE" smtClean="0"/>
              <a:t>‹nr.›</a:t>
            </a:fld>
            <a:endParaRPr lang="nl-BE"/>
          </a:p>
        </p:txBody>
      </p:sp>
    </p:spTree>
    <p:extLst>
      <p:ext uri="{BB962C8B-B14F-4D97-AF65-F5344CB8AC3E}">
        <p14:creationId xmlns:p14="http://schemas.microsoft.com/office/powerpoint/2010/main" val="3774881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nl-NL"/>
              <a:t>Klik om stijl te bewerken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00D6DEB-F2B3-468A-BFB4-D945932CB4B9}" type="datetime1">
              <a:rPr lang="nl-BE" smtClean="0"/>
              <a:t>4/10/2023</a:t>
            </a:fld>
            <a:endParaRPr lang="nl-BE"/>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nl-BE"/>
              <a:t>Stijn Timmerman - Rijselsestraat 11, 8210 Loppem - 050/370.710 – www.advocaattimmerman.be - stijn.timmerman@telenet.be</a:t>
            </a: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4F4D72F-3F4E-43FB-8061-FF09BD04CAA0}" type="slidenum">
              <a:rPr lang="nl-BE" smtClean="0"/>
              <a:t>‹nr.›</a:t>
            </a:fld>
            <a:endParaRPr lang="nl-BE"/>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29987304"/>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nl-NL"/>
              <a:t>Klik om stijl te bewerken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00D6DEB-F2B3-468A-BFB4-D945932CB4B9}" type="datetime1">
              <a:rPr lang="nl-BE" smtClean="0"/>
              <a:t>4/10/2023</a:t>
            </a:fld>
            <a:endParaRPr lang="nl-BE"/>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nl-BE"/>
              <a:t>Stijn Timmerman - Rijselsestraat 11, 8210 Loppem - 050/370.710 – www.advocaattimmerman.be - stijn.timmerman@telenet.be</a:t>
            </a: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4F4D72F-3F4E-43FB-8061-FF09BD04CAA0}" type="slidenum">
              <a:rPr lang="nl-BE" smtClean="0"/>
              <a:t>‹nr.›</a:t>
            </a:fld>
            <a:endParaRPr lang="nl-BE"/>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43614010"/>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00D6DEB-F2B3-468A-BFB4-D945932CB4B9}" type="datetime1">
              <a:rPr lang="nl-BE" smtClean="0"/>
              <a:t>4/10/2023</a:t>
            </a:fld>
            <a:endParaRPr lang="nl-BE"/>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nl-BE"/>
              <a:t>Stijn Timmerman - Rijselsestraat 11, 8210 Loppem - 050/370.710 – www.advocaattimmerman.be - stijn.timmerman@telenet.be</a:t>
            </a: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54F4D72F-3F4E-43FB-8061-FF09BD04CAA0}" type="slidenum">
              <a:rPr lang="nl-BE" smtClean="0"/>
              <a:t>‹nr.›</a:t>
            </a:fld>
            <a:endParaRPr lang="nl-BE"/>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4562386"/>
      </p:ext>
    </p:extLst>
  </p:cSld>
  <p:clrMap bg1="lt1" tx1="dk1" bg2="lt2" tx2="dk2" accent1="accent1" accent2="accent2" accent3="accent3" accent4="accent4" accent5="accent5" accent6="accent6" hlink="hlink" folHlink="folHlink"/>
  <p:sldLayoutIdLst>
    <p:sldLayoutId id="2147484101" r:id="rId1"/>
    <p:sldLayoutId id="2147484102" r:id="rId2"/>
    <p:sldLayoutId id="2147484103" r:id="rId3"/>
    <p:sldLayoutId id="2147484104" r:id="rId4"/>
    <p:sldLayoutId id="2147484105" r:id="rId5"/>
    <p:sldLayoutId id="2147484106" r:id="rId6"/>
    <p:sldLayoutId id="2147484107" r:id="rId7"/>
    <p:sldLayoutId id="2147484108" r:id="rId8"/>
    <p:sldLayoutId id="2147484109" r:id="rId9"/>
    <p:sldLayoutId id="2147484110" r:id="rId10"/>
    <p:sldLayoutId id="2147484111" r:id="rId11"/>
  </p:sldLayoutIdLst>
  <p:hf sldNum="0" hd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007749-9EA1-4C62-AAA2-F5D36F62DC5B}"/>
              </a:ext>
            </a:extLst>
          </p:cNvPr>
          <p:cNvSpPr>
            <a:spLocks noGrp="1"/>
          </p:cNvSpPr>
          <p:nvPr>
            <p:ph type="ctrTitle"/>
          </p:nvPr>
        </p:nvSpPr>
        <p:spPr>
          <a:xfrm>
            <a:off x="1497367" y="3262796"/>
            <a:ext cx="8730673" cy="1646302"/>
          </a:xfrm>
        </p:spPr>
        <p:txBody>
          <a:bodyPr/>
          <a:lstStyle/>
          <a:p>
            <a:r>
              <a:rPr lang="nl-BE" sz="6800" dirty="0"/>
              <a:t>BETALING VAN DE KOSTEN IN UITVAARTZORG</a:t>
            </a:r>
          </a:p>
        </p:txBody>
      </p:sp>
      <p:sp>
        <p:nvSpPr>
          <p:cNvPr id="4" name="Tijdelijke aanduiding voor voettekst 3">
            <a:extLst>
              <a:ext uri="{FF2B5EF4-FFF2-40B4-BE49-F238E27FC236}">
                <a16:creationId xmlns:a16="http://schemas.microsoft.com/office/drawing/2014/main" id="{ACB51B32-1764-4C9F-8D33-69598BCA0C08}"/>
              </a:ext>
            </a:extLst>
          </p:cNvPr>
          <p:cNvSpPr>
            <a:spLocks noGrp="1"/>
          </p:cNvSpPr>
          <p:nvPr>
            <p:ph type="ftr" sz="quarter" idx="11"/>
          </p:nvPr>
        </p:nvSpPr>
        <p:spPr>
          <a:xfrm>
            <a:off x="763480" y="6453386"/>
            <a:ext cx="10635448" cy="404614"/>
          </a:xfrm>
        </p:spPr>
        <p:txBody>
          <a:bodyPr/>
          <a:lstStyle/>
          <a:p>
            <a:pPr algn="r"/>
            <a:r>
              <a:rPr lang="nl-BE" dirty="0"/>
              <a:t>Stijn Timmerman - Rijselsestraat 11, 8210 Loppem - 050/370.710 – www.advocaattimmerman.be – stijn@advocaattimmerman.be</a:t>
            </a:r>
          </a:p>
        </p:txBody>
      </p:sp>
      <p:pic>
        <p:nvPicPr>
          <p:cNvPr id="5" name="Afbeelding 4">
            <a:extLst>
              <a:ext uri="{FF2B5EF4-FFF2-40B4-BE49-F238E27FC236}">
                <a16:creationId xmlns:a16="http://schemas.microsoft.com/office/drawing/2014/main" id="{E540B52D-2448-6611-F30E-C29AED092A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510" y="5539100"/>
            <a:ext cx="2285714" cy="914286"/>
          </a:xfrm>
          <a:prstGeom prst="rect">
            <a:avLst/>
          </a:prstGeom>
        </p:spPr>
      </p:pic>
    </p:spTree>
    <p:extLst>
      <p:ext uri="{BB962C8B-B14F-4D97-AF65-F5344CB8AC3E}">
        <p14:creationId xmlns:p14="http://schemas.microsoft.com/office/powerpoint/2010/main" val="1484815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5AD60-105B-4129-B7F9-381A177D2022}"/>
              </a:ext>
            </a:extLst>
          </p:cNvPr>
          <p:cNvSpPr>
            <a:spLocks noGrp="1"/>
          </p:cNvSpPr>
          <p:nvPr>
            <p:ph type="title"/>
          </p:nvPr>
        </p:nvSpPr>
        <p:spPr/>
        <p:txBody>
          <a:bodyPr/>
          <a:lstStyle/>
          <a:p>
            <a:pPr algn="ctr"/>
            <a:r>
              <a:rPr lang="nl-BE" b="1" dirty="0"/>
              <a:t>Betaling door de Opdrachtgever -</a:t>
            </a:r>
            <a:br>
              <a:rPr lang="nl-BE" b="1" dirty="0"/>
            </a:br>
            <a:r>
              <a:rPr lang="nl-BE" b="1" dirty="0"/>
              <a:t>Het sluiten van de overeenkomst</a:t>
            </a:r>
          </a:p>
        </p:txBody>
      </p:sp>
      <p:sp>
        <p:nvSpPr>
          <p:cNvPr id="3" name="Tijdelijke aanduiding voor inhoud 2">
            <a:extLst>
              <a:ext uri="{FF2B5EF4-FFF2-40B4-BE49-F238E27FC236}">
                <a16:creationId xmlns:a16="http://schemas.microsoft.com/office/drawing/2014/main" id="{C4781BD8-8D64-4BBD-8C76-CA65C46F0264}"/>
              </a:ext>
            </a:extLst>
          </p:cNvPr>
          <p:cNvSpPr>
            <a:spLocks noGrp="1"/>
          </p:cNvSpPr>
          <p:nvPr>
            <p:ph idx="1"/>
          </p:nvPr>
        </p:nvSpPr>
        <p:spPr>
          <a:xfrm>
            <a:off x="1520301" y="2212702"/>
            <a:ext cx="9303798" cy="3380230"/>
          </a:xfrm>
        </p:spPr>
        <p:txBody>
          <a:bodyPr>
            <a:normAutofit/>
          </a:bodyPr>
          <a:lstStyle/>
          <a:p>
            <a:r>
              <a:rPr lang="nl-BE" dirty="0"/>
              <a:t>Wie is de opdrachtgever?</a:t>
            </a:r>
          </a:p>
          <a:p>
            <a:pPr lvl="1"/>
            <a:r>
              <a:rPr lang="nl-BE" dirty="0"/>
              <a:t>In essentie: persoon die offerte/bestelbon aanvaardt</a:t>
            </a:r>
          </a:p>
          <a:p>
            <a:pPr lvl="2"/>
            <a:r>
              <a:rPr lang="nl-BE" dirty="0"/>
              <a:t>Kan “de nalatenschap” opdrachtgever zijn? </a:t>
            </a:r>
            <a:r>
              <a:rPr lang="nl-BE" dirty="0">
                <a:sym typeface="Wingdings" panose="05000000000000000000" pitchFamily="2" charset="2"/>
              </a:rPr>
              <a:t> Ja, maar zeker af te raden!</a:t>
            </a:r>
            <a:endParaRPr lang="nl-BE" dirty="0"/>
          </a:p>
          <a:p>
            <a:pPr lvl="1"/>
            <a:r>
              <a:rPr lang="nl-BE" dirty="0"/>
              <a:t>Wat als iemand de bevoegdheden of beslissingen van de opdrachtgever betwist?</a:t>
            </a:r>
          </a:p>
          <a:p>
            <a:pPr lvl="2"/>
            <a:r>
              <a:rPr lang="nl-BE" dirty="0"/>
              <a:t>“De persoon bevoegd om in de lijkbezorging te voorzien”</a:t>
            </a:r>
          </a:p>
          <a:p>
            <a:pPr lvl="2"/>
            <a:r>
              <a:rPr lang="nl-BE" dirty="0"/>
              <a:t>Uitvaartondernemer heeft geen beslissingsbevoegdheid, kan hoogstens bemiddelen</a:t>
            </a:r>
          </a:p>
          <a:p>
            <a:pPr lvl="2"/>
            <a:r>
              <a:rPr lang="nl-BE" dirty="0"/>
              <a:t>Uitvaartondernemer moet gekregen  opdracht uitvoeren, tenzij rechter dat verbiedt</a:t>
            </a:r>
          </a:p>
          <a:p>
            <a:pPr lvl="1"/>
            <a:endParaRPr lang="nl-BE" dirty="0"/>
          </a:p>
          <a:p>
            <a:endParaRPr lang="nl-BE" dirty="0"/>
          </a:p>
        </p:txBody>
      </p:sp>
      <p:pic>
        <p:nvPicPr>
          <p:cNvPr id="5" name="Afbeelding 4">
            <a:extLst>
              <a:ext uri="{FF2B5EF4-FFF2-40B4-BE49-F238E27FC236}">
                <a16:creationId xmlns:a16="http://schemas.microsoft.com/office/drawing/2014/main" id="{5971BBA1-7D58-0DFA-3AD0-AF4DB0268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03" y="5715057"/>
            <a:ext cx="2285714" cy="914286"/>
          </a:xfrm>
          <a:prstGeom prst="rect">
            <a:avLst/>
          </a:prstGeom>
        </p:spPr>
      </p:pic>
      <p:sp>
        <p:nvSpPr>
          <p:cNvPr id="6" name="Tijdelijke aanduiding voor voettekst 3">
            <a:extLst>
              <a:ext uri="{FF2B5EF4-FFF2-40B4-BE49-F238E27FC236}">
                <a16:creationId xmlns:a16="http://schemas.microsoft.com/office/drawing/2014/main" id="{D61486E0-1C6A-C394-E2BB-D8A4C40A3DD6}"/>
              </a:ext>
            </a:extLst>
          </p:cNvPr>
          <p:cNvSpPr>
            <a:spLocks noGrp="1"/>
          </p:cNvSpPr>
          <p:nvPr>
            <p:ph type="ftr" sz="quarter" idx="11"/>
          </p:nvPr>
        </p:nvSpPr>
        <p:spPr>
          <a:xfrm>
            <a:off x="1278385" y="6346854"/>
            <a:ext cx="10635448" cy="404614"/>
          </a:xfrm>
        </p:spPr>
        <p:txBody>
          <a:bodyPr/>
          <a:lstStyle/>
          <a:p>
            <a:pPr algn="r"/>
            <a:r>
              <a:rPr lang="nl-BE" dirty="0"/>
              <a:t>Stijn Timmerman - Rijselsestraat 11, 8210 Loppem - 050/370.710 – www.advocaattimmerman.be – stijn@advocaattimmerman.be</a:t>
            </a:r>
          </a:p>
        </p:txBody>
      </p:sp>
    </p:spTree>
    <p:extLst>
      <p:ext uri="{BB962C8B-B14F-4D97-AF65-F5344CB8AC3E}">
        <p14:creationId xmlns:p14="http://schemas.microsoft.com/office/powerpoint/2010/main" val="1126511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5AD60-105B-4129-B7F9-381A177D2022}"/>
              </a:ext>
            </a:extLst>
          </p:cNvPr>
          <p:cNvSpPr>
            <a:spLocks noGrp="1"/>
          </p:cNvSpPr>
          <p:nvPr>
            <p:ph type="title"/>
          </p:nvPr>
        </p:nvSpPr>
        <p:spPr/>
        <p:txBody>
          <a:bodyPr/>
          <a:lstStyle/>
          <a:p>
            <a:pPr algn="ctr"/>
            <a:r>
              <a:rPr lang="nl-BE" b="1" dirty="0"/>
              <a:t>Betaling door de Opdrachtgever -</a:t>
            </a:r>
            <a:br>
              <a:rPr lang="nl-BE" b="1" dirty="0"/>
            </a:br>
            <a:r>
              <a:rPr lang="nl-BE" b="1" dirty="0"/>
              <a:t>Het sluiten van de overeenkomst</a:t>
            </a:r>
          </a:p>
        </p:txBody>
      </p:sp>
      <p:sp>
        <p:nvSpPr>
          <p:cNvPr id="3" name="Tijdelijke aanduiding voor inhoud 2">
            <a:extLst>
              <a:ext uri="{FF2B5EF4-FFF2-40B4-BE49-F238E27FC236}">
                <a16:creationId xmlns:a16="http://schemas.microsoft.com/office/drawing/2014/main" id="{C4781BD8-8D64-4BBD-8C76-CA65C46F0264}"/>
              </a:ext>
            </a:extLst>
          </p:cNvPr>
          <p:cNvSpPr>
            <a:spLocks noGrp="1"/>
          </p:cNvSpPr>
          <p:nvPr>
            <p:ph idx="1"/>
          </p:nvPr>
        </p:nvSpPr>
        <p:spPr>
          <a:xfrm>
            <a:off x="1520301" y="2212702"/>
            <a:ext cx="9303798" cy="3380230"/>
          </a:xfrm>
        </p:spPr>
        <p:txBody>
          <a:bodyPr>
            <a:normAutofit fontScale="70000" lnSpcReduction="20000"/>
          </a:bodyPr>
          <a:lstStyle/>
          <a:p>
            <a:r>
              <a:rPr lang="nl-BE" sz="2900" dirty="0"/>
              <a:t>Wie is de opdrachtgever?</a:t>
            </a:r>
          </a:p>
          <a:p>
            <a:endParaRPr lang="nl-BE" sz="2900" dirty="0"/>
          </a:p>
          <a:p>
            <a:pPr lvl="1"/>
            <a:r>
              <a:rPr lang="nl-BE" sz="2900" dirty="0"/>
              <a:t>Wat als niemand bereid is om een offerte of bestelbon te aanvaarden?</a:t>
            </a:r>
            <a:br>
              <a:rPr lang="nl-BE" sz="2900" dirty="0"/>
            </a:br>
            <a:r>
              <a:rPr lang="nl-BE" sz="2900" dirty="0"/>
              <a:t>(lees: ondertekenen en zich verbinden om de begrafeniskosten te betalen)</a:t>
            </a:r>
          </a:p>
          <a:p>
            <a:pPr marL="530352" lvl="1" indent="0">
              <a:buNone/>
            </a:pPr>
            <a:br>
              <a:rPr lang="nl-BE" sz="2900" dirty="0">
                <a:sym typeface="Wingdings" panose="05000000000000000000" pitchFamily="2" charset="2"/>
              </a:rPr>
            </a:br>
            <a:r>
              <a:rPr lang="nl-BE" sz="2900" dirty="0">
                <a:sym typeface="Wingdings" panose="05000000000000000000" pitchFamily="2" charset="2"/>
              </a:rPr>
              <a:t>	 Gemeente waar de overledene gedomicilieerd is, is verplicht om tussen 	te komen</a:t>
            </a:r>
            <a:r>
              <a:rPr lang="nl-BE" sz="2600" dirty="0">
                <a:sym typeface="Wingdings" panose="05000000000000000000" pitchFamily="2" charset="2"/>
              </a:rPr>
              <a:t>!</a:t>
            </a:r>
          </a:p>
          <a:p>
            <a:pPr marL="530352" lvl="1" indent="0">
              <a:buNone/>
            </a:pPr>
            <a:endParaRPr lang="nl-BE" dirty="0">
              <a:sym typeface="Wingdings" panose="05000000000000000000" pitchFamily="2" charset="2"/>
            </a:endParaRPr>
          </a:p>
          <a:p>
            <a:pPr marL="530352" lvl="1" indent="0">
              <a:buNone/>
            </a:pPr>
            <a:r>
              <a:rPr lang="nl-BE" sz="2000" i="1" dirty="0">
                <a:effectLst/>
                <a:latin typeface="Calibri" panose="020F0502020204030204" pitchFamily="34" charset="0"/>
                <a:ea typeface="Calibri" panose="020F0502020204030204" pitchFamily="34" charset="0"/>
              </a:rPr>
              <a:t>“Het decreet en de bijbehorende memorie van toelichting spreken enkel van “behoeftigen”, </a:t>
            </a:r>
            <a:r>
              <a:rPr lang="nl-BE" sz="2000" b="1" i="1" dirty="0">
                <a:effectLst/>
                <a:latin typeface="Calibri" panose="020F0502020204030204" pitchFamily="34" charset="0"/>
                <a:ea typeface="Calibri" panose="020F0502020204030204" pitchFamily="34" charset="0"/>
              </a:rPr>
              <a:t>maar als niemand in de naaste omgeving van de overledene de lijkbezorging op zich neemt, zal de gemeente deze taak wel op zich moeten nemen.  In toepassing van artikel 135, §2, tweede lid van de Nieuwe Gemeentewet zijn de gemeenten immers belast met “het nemen van passende maatregelen om rampen en plagen, … te voorkomen en het verstrekken van de nodige hulp om ze te doen ophouden” alsook met het nemen van “de nodige maatregelen voor het tegengaan van alle vormen van openbare overlast”</a:t>
            </a:r>
          </a:p>
          <a:p>
            <a:pPr marL="530352" lvl="1" indent="0">
              <a:buNone/>
            </a:pPr>
            <a:endParaRPr lang="nl-BE" dirty="0"/>
          </a:p>
          <a:p>
            <a:pPr lvl="1"/>
            <a:endParaRPr lang="nl-BE" dirty="0"/>
          </a:p>
          <a:p>
            <a:pPr lvl="1"/>
            <a:endParaRPr lang="nl-BE" dirty="0"/>
          </a:p>
          <a:p>
            <a:endParaRPr lang="nl-BE" dirty="0"/>
          </a:p>
        </p:txBody>
      </p:sp>
      <p:pic>
        <p:nvPicPr>
          <p:cNvPr id="5" name="Afbeelding 4">
            <a:extLst>
              <a:ext uri="{FF2B5EF4-FFF2-40B4-BE49-F238E27FC236}">
                <a16:creationId xmlns:a16="http://schemas.microsoft.com/office/drawing/2014/main" id="{5971BBA1-7D58-0DFA-3AD0-AF4DB0268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03" y="5715057"/>
            <a:ext cx="2285714" cy="914286"/>
          </a:xfrm>
          <a:prstGeom prst="rect">
            <a:avLst/>
          </a:prstGeom>
        </p:spPr>
      </p:pic>
      <p:sp>
        <p:nvSpPr>
          <p:cNvPr id="6" name="Tijdelijke aanduiding voor voettekst 3">
            <a:extLst>
              <a:ext uri="{FF2B5EF4-FFF2-40B4-BE49-F238E27FC236}">
                <a16:creationId xmlns:a16="http://schemas.microsoft.com/office/drawing/2014/main" id="{D61486E0-1C6A-C394-E2BB-D8A4C40A3DD6}"/>
              </a:ext>
            </a:extLst>
          </p:cNvPr>
          <p:cNvSpPr>
            <a:spLocks noGrp="1"/>
          </p:cNvSpPr>
          <p:nvPr>
            <p:ph type="ftr" sz="quarter" idx="11"/>
          </p:nvPr>
        </p:nvSpPr>
        <p:spPr>
          <a:xfrm>
            <a:off x="1278385" y="6346854"/>
            <a:ext cx="10635448" cy="404614"/>
          </a:xfrm>
        </p:spPr>
        <p:txBody>
          <a:bodyPr/>
          <a:lstStyle/>
          <a:p>
            <a:pPr algn="r"/>
            <a:r>
              <a:rPr lang="nl-BE" dirty="0"/>
              <a:t>Stijn Timmerman - Rijselsestraat 11, 8210 Loppem - 050/370.710 – www.advocaattimmerman.be – stijn@advocaattimmerman.be</a:t>
            </a:r>
          </a:p>
        </p:txBody>
      </p:sp>
    </p:spTree>
    <p:extLst>
      <p:ext uri="{BB962C8B-B14F-4D97-AF65-F5344CB8AC3E}">
        <p14:creationId xmlns:p14="http://schemas.microsoft.com/office/powerpoint/2010/main" val="1367831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5AD60-105B-4129-B7F9-381A177D2022}"/>
              </a:ext>
            </a:extLst>
          </p:cNvPr>
          <p:cNvSpPr>
            <a:spLocks noGrp="1"/>
          </p:cNvSpPr>
          <p:nvPr>
            <p:ph type="title"/>
          </p:nvPr>
        </p:nvSpPr>
        <p:spPr/>
        <p:txBody>
          <a:bodyPr/>
          <a:lstStyle/>
          <a:p>
            <a:pPr algn="ctr"/>
            <a:r>
              <a:rPr lang="nl-BE" b="1" dirty="0"/>
              <a:t>Betaling door de Opdrachtgever -</a:t>
            </a:r>
            <a:br>
              <a:rPr lang="nl-BE" b="1" dirty="0"/>
            </a:br>
            <a:r>
              <a:rPr lang="nl-BE" b="1" dirty="0"/>
              <a:t>Het sluiten van de overeenkomst</a:t>
            </a:r>
          </a:p>
        </p:txBody>
      </p:sp>
      <p:sp>
        <p:nvSpPr>
          <p:cNvPr id="3" name="Tijdelijke aanduiding voor inhoud 2">
            <a:extLst>
              <a:ext uri="{FF2B5EF4-FFF2-40B4-BE49-F238E27FC236}">
                <a16:creationId xmlns:a16="http://schemas.microsoft.com/office/drawing/2014/main" id="{C4781BD8-8D64-4BBD-8C76-CA65C46F0264}"/>
              </a:ext>
            </a:extLst>
          </p:cNvPr>
          <p:cNvSpPr>
            <a:spLocks noGrp="1"/>
          </p:cNvSpPr>
          <p:nvPr>
            <p:ph idx="1"/>
          </p:nvPr>
        </p:nvSpPr>
        <p:spPr>
          <a:xfrm>
            <a:off x="1520301" y="2212702"/>
            <a:ext cx="9303798" cy="3380230"/>
          </a:xfrm>
        </p:spPr>
        <p:txBody>
          <a:bodyPr>
            <a:normAutofit/>
          </a:bodyPr>
          <a:lstStyle/>
          <a:p>
            <a:r>
              <a:rPr lang="nl-BE" dirty="0"/>
              <a:t>Wat met een schuldbemiddelaar van de overledene?</a:t>
            </a:r>
          </a:p>
          <a:p>
            <a:pPr lvl="1"/>
            <a:r>
              <a:rPr lang="nl-BE" dirty="0"/>
              <a:t>Mandaat van een schuldbemiddelaar komt ten einde bij overlijden.  Hij/zij kan en mag niets meer ondernemen.</a:t>
            </a:r>
          </a:p>
          <a:p>
            <a:r>
              <a:rPr lang="nl-BE" dirty="0"/>
              <a:t>Wat als de opdrachtgever onder schuldbemiddeling staat?</a:t>
            </a:r>
          </a:p>
          <a:p>
            <a:pPr lvl="1"/>
            <a:r>
              <a:rPr lang="nl-BE" dirty="0"/>
              <a:t>Rekenen op eerlijkheid van opdrachtgever, dus risico</a:t>
            </a:r>
          </a:p>
          <a:p>
            <a:pPr lvl="1"/>
            <a:r>
              <a:rPr lang="nl-BE" dirty="0"/>
              <a:t>Best praktische afspraken met schuldbemiddelaar of en hoe de kosten betaald kunnen worden</a:t>
            </a:r>
          </a:p>
          <a:p>
            <a:pPr lvl="1"/>
            <a:r>
              <a:rPr lang="nl-BE" dirty="0"/>
              <a:t>Bemerking: voorrecht van de begrafeniskosten speelt hier niet!</a:t>
            </a:r>
          </a:p>
          <a:p>
            <a:pPr lvl="2"/>
            <a:endParaRPr lang="nl-BE" sz="2700" dirty="0"/>
          </a:p>
          <a:p>
            <a:pPr marL="530352" lvl="1" indent="0">
              <a:buNone/>
            </a:pPr>
            <a:endParaRPr lang="nl-BE" dirty="0"/>
          </a:p>
          <a:p>
            <a:pPr lvl="1"/>
            <a:endParaRPr lang="nl-BE" dirty="0"/>
          </a:p>
          <a:p>
            <a:pPr lvl="1"/>
            <a:endParaRPr lang="nl-BE" dirty="0"/>
          </a:p>
          <a:p>
            <a:endParaRPr lang="nl-BE" dirty="0"/>
          </a:p>
        </p:txBody>
      </p:sp>
      <p:pic>
        <p:nvPicPr>
          <p:cNvPr id="5" name="Afbeelding 4">
            <a:extLst>
              <a:ext uri="{FF2B5EF4-FFF2-40B4-BE49-F238E27FC236}">
                <a16:creationId xmlns:a16="http://schemas.microsoft.com/office/drawing/2014/main" id="{5971BBA1-7D58-0DFA-3AD0-AF4DB0268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03" y="5715057"/>
            <a:ext cx="2285714" cy="914286"/>
          </a:xfrm>
          <a:prstGeom prst="rect">
            <a:avLst/>
          </a:prstGeom>
        </p:spPr>
      </p:pic>
      <p:sp>
        <p:nvSpPr>
          <p:cNvPr id="6" name="Tijdelijke aanduiding voor voettekst 3">
            <a:extLst>
              <a:ext uri="{FF2B5EF4-FFF2-40B4-BE49-F238E27FC236}">
                <a16:creationId xmlns:a16="http://schemas.microsoft.com/office/drawing/2014/main" id="{D61486E0-1C6A-C394-E2BB-D8A4C40A3DD6}"/>
              </a:ext>
            </a:extLst>
          </p:cNvPr>
          <p:cNvSpPr>
            <a:spLocks noGrp="1"/>
          </p:cNvSpPr>
          <p:nvPr>
            <p:ph type="ftr" sz="quarter" idx="11"/>
          </p:nvPr>
        </p:nvSpPr>
        <p:spPr>
          <a:xfrm>
            <a:off x="1278385" y="6346854"/>
            <a:ext cx="10635448" cy="404614"/>
          </a:xfrm>
        </p:spPr>
        <p:txBody>
          <a:bodyPr/>
          <a:lstStyle/>
          <a:p>
            <a:pPr algn="r"/>
            <a:r>
              <a:rPr lang="nl-BE" dirty="0"/>
              <a:t>Stijn Timmerman - Rijselsestraat 11, 8210 Loppem - 050/370.710 – www.advocaattimmerman.be – stijn@advocaattimmerman.be</a:t>
            </a:r>
          </a:p>
        </p:txBody>
      </p:sp>
    </p:spTree>
    <p:extLst>
      <p:ext uri="{BB962C8B-B14F-4D97-AF65-F5344CB8AC3E}">
        <p14:creationId xmlns:p14="http://schemas.microsoft.com/office/powerpoint/2010/main" val="2307245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5AD60-105B-4129-B7F9-381A177D2022}"/>
              </a:ext>
            </a:extLst>
          </p:cNvPr>
          <p:cNvSpPr>
            <a:spLocks noGrp="1"/>
          </p:cNvSpPr>
          <p:nvPr>
            <p:ph type="title"/>
          </p:nvPr>
        </p:nvSpPr>
        <p:spPr/>
        <p:txBody>
          <a:bodyPr/>
          <a:lstStyle/>
          <a:p>
            <a:pPr algn="ctr"/>
            <a:r>
              <a:rPr lang="nl-BE" b="1" dirty="0"/>
              <a:t>Betaling door de Opdrachtgever -</a:t>
            </a:r>
            <a:br>
              <a:rPr lang="nl-BE" b="1" dirty="0"/>
            </a:br>
            <a:r>
              <a:rPr lang="nl-BE" b="1" dirty="0"/>
              <a:t>Het sluiten van de overeenkomst</a:t>
            </a:r>
          </a:p>
        </p:txBody>
      </p:sp>
      <p:sp>
        <p:nvSpPr>
          <p:cNvPr id="3" name="Tijdelijke aanduiding voor inhoud 2">
            <a:extLst>
              <a:ext uri="{FF2B5EF4-FFF2-40B4-BE49-F238E27FC236}">
                <a16:creationId xmlns:a16="http://schemas.microsoft.com/office/drawing/2014/main" id="{C4781BD8-8D64-4BBD-8C76-CA65C46F0264}"/>
              </a:ext>
            </a:extLst>
          </p:cNvPr>
          <p:cNvSpPr>
            <a:spLocks noGrp="1"/>
          </p:cNvSpPr>
          <p:nvPr>
            <p:ph idx="1"/>
          </p:nvPr>
        </p:nvSpPr>
        <p:spPr>
          <a:xfrm>
            <a:off x="1520301" y="2212702"/>
            <a:ext cx="9303798" cy="3380230"/>
          </a:xfrm>
        </p:spPr>
        <p:txBody>
          <a:bodyPr>
            <a:normAutofit/>
          </a:bodyPr>
          <a:lstStyle/>
          <a:p>
            <a:r>
              <a:rPr lang="nl-BE" dirty="0"/>
              <a:t>Wat met een bewindvoerder van de overledene?</a:t>
            </a:r>
          </a:p>
          <a:p>
            <a:pPr lvl="1"/>
            <a:r>
              <a:rPr lang="nl-BE" dirty="0"/>
              <a:t>Mandaat van een bewindvoerder komt ten einde bij overlijden MAAR een verlenging tot 6 maanden mogelijk wat betreft organisatie uitvaart en betaling begrafeniskosten voor zover er geen gekende erfgenamen zijn.</a:t>
            </a:r>
          </a:p>
          <a:p>
            <a:r>
              <a:rPr lang="nl-BE" dirty="0"/>
              <a:t>Wat als de opdrachtgever onder bewind staat?</a:t>
            </a:r>
          </a:p>
          <a:p>
            <a:pPr lvl="1"/>
            <a:r>
              <a:rPr lang="nl-BE" dirty="0"/>
              <a:t>Nazicht in Belgisch Staatsblad mogelijk, als handelaar wordt je verondersteld dit te doen!</a:t>
            </a:r>
          </a:p>
          <a:p>
            <a:pPr lvl="1"/>
            <a:r>
              <a:rPr lang="nl-BE" dirty="0"/>
              <a:t>Sanctie: nietigheid van de overeenkomst maar nog steeds mogelijkheid om betaling te vragen</a:t>
            </a:r>
          </a:p>
          <a:p>
            <a:pPr lvl="2"/>
            <a:endParaRPr lang="nl-BE" sz="2700" dirty="0"/>
          </a:p>
          <a:p>
            <a:pPr marL="530352" lvl="1" indent="0">
              <a:buNone/>
            </a:pPr>
            <a:endParaRPr lang="nl-BE" dirty="0"/>
          </a:p>
          <a:p>
            <a:pPr lvl="1"/>
            <a:endParaRPr lang="nl-BE" dirty="0"/>
          </a:p>
          <a:p>
            <a:pPr lvl="1"/>
            <a:endParaRPr lang="nl-BE" dirty="0"/>
          </a:p>
          <a:p>
            <a:endParaRPr lang="nl-BE" dirty="0"/>
          </a:p>
        </p:txBody>
      </p:sp>
      <p:pic>
        <p:nvPicPr>
          <p:cNvPr id="5" name="Afbeelding 4">
            <a:extLst>
              <a:ext uri="{FF2B5EF4-FFF2-40B4-BE49-F238E27FC236}">
                <a16:creationId xmlns:a16="http://schemas.microsoft.com/office/drawing/2014/main" id="{5971BBA1-7D58-0DFA-3AD0-AF4DB0268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03" y="5715057"/>
            <a:ext cx="2285714" cy="914286"/>
          </a:xfrm>
          <a:prstGeom prst="rect">
            <a:avLst/>
          </a:prstGeom>
        </p:spPr>
      </p:pic>
      <p:sp>
        <p:nvSpPr>
          <p:cNvPr id="6" name="Tijdelijke aanduiding voor voettekst 3">
            <a:extLst>
              <a:ext uri="{FF2B5EF4-FFF2-40B4-BE49-F238E27FC236}">
                <a16:creationId xmlns:a16="http://schemas.microsoft.com/office/drawing/2014/main" id="{D61486E0-1C6A-C394-E2BB-D8A4C40A3DD6}"/>
              </a:ext>
            </a:extLst>
          </p:cNvPr>
          <p:cNvSpPr>
            <a:spLocks noGrp="1"/>
          </p:cNvSpPr>
          <p:nvPr>
            <p:ph type="ftr" sz="quarter" idx="11"/>
          </p:nvPr>
        </p:nvSpPr>
        <p:spPr>
          <a:xfrm>
            <a:off x="1278385" y="6346854"/>
            <a:ext cx="10635448" cy="404614"/>
          </a:xfrm>
        </p:spPr>
        <p:txBody>
          <a:bodyPr/>
          <a:lstStyle/>
          <a:p>
            <a:pPr algn="r"/>
            <a:r>
              <a:rPr lang="nl-BE" dirty="0"/>
              <a:t>Stijn Timmerman - Rijselsestraat 11, 8210 Loppem - 050/370.710 – www.advocaattimmerman.be – stijn@advocaattimmerman.be</a:t>
            </a:r>
          </a:p>
        </p:txBody>
      </p:sp>
    </p:spTree>
    <p:extLst>
      <p:ext uri="{BB962C8B-B14F-4D97-AF65-F5344CB8AC3E}">
        <p14:creationId xmlns:p14="http://schemas.microsoft.com/office/powerpoint/2010/main" val="3233734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5AD60-105B-4129-B7F9-381A177D2022}"/>
              </a:ext>
            </a:extLst>
          </p:cNvPr>
          <p:cNvSpPr>
            <a:spLocks noGrp="1"/>
          </p:cNvSpPr>
          <p:nvPr>
            <p:ph type="title"/>
          </p:nvPr>
        </p:nvSpPr>
        <p:spPr/>
        <p:txBody>
          <a:bodyPr/>
          <a:lstStyle/>
          <a:p>
            <a:pPr algn="ctr"/>
            <a:r>
              <a:rPr lang="nl-BE" b="1" dirty="0"/>
              <a:t>Betaling door de Opdrachtgever -</a:t>
            </a:r>
            <a:br>
              <a:rPr lang="nl-BE" b="1" dirty="0"/>
            </a:br>
            <a:r>
              <a:rPr lang="nl-BE" b="1" dirty="0"/>
              <a:t>Het sluiten van de overeenkomst</a:t>
            </a:r>
          </a:p>
        </p:txBody>
      </p:sp>
      <p:sp>
        <p:nvSpPr>
          <p:cNvPr id="3" name="Tijdelijke aanduiding voor inhoud 2">
            <a:extLst>
              <a:ext uri="{FF2B5EF4-FFF2-40B4-BE49-F238E27FC236}">
                <a16:creationId xmlns:a16="http://schemas.microsoft.com/office/drawing/2014/main" id="{C4781BD8-8D64-4BBD-8C76-CA65C46F0264}"/>
              </a:ext>
            </a:extLst>
          </p:cNvPr>
          <p:cNvSpPr>
            <a:spLocks noGrp="1"/>
          </p:cNvSpPr>
          <p:nvPr>
            <p:ph idx="1"/>
          </p:nvPr>
        </p:nvSpPr>
        <p:spPr>
          <a:xfrm>
            <a:off x="1520301" y="2212702"/>
            <a:ext cx="9303798" cy="3380230"/>
          </a:xfrm>
        </p:spPr>
        <p:txBody>
          <a:bodyPr>
            <a:normAutofit/>
          </a:bodyPr>
          <a:lstStyle/>
          <a:p>
            <a:r>
              <a:rPr lang="nl-BE" dirty="0"/>
              <a:t>Bewijs van de overeenkomst</a:t>
            </a:r>
          </a:p>
          <a:p>
            <a:pPr lvl="1"/>
            <a:r>
              <a:rPr lang="nl-BE" dirty="0"/>
              <a:t>Handtekening op offerte/bestelbon, maar ook aanvaarding per mail kan</a:t>
            </a:r>
          </a:p>
          <a:p>
            <a:pPr lvl="1"/>
            <a:r>
              <a:rPr lang="nl-BE" dirty="0"/>
              <a:t>Opmerking: als er een voorschot wordt ontvangen, is een bestelbon altijd verplicht</a:t>
            </a:r>
          </a:p>
          <a:p>
            <a:pPr lvl="1"/>
            <a:r>
              <a:rPr lang="nl-BE" dirty="0"/>
              <a:t>Kan een volmacht, een getekende aanvraag tot begraven/cremeren, ..., volstaan als bewijs van hoedanigheid opdrachtgever?  </a:t>
            </a:r>
          </a:p>
          <a:p>
            <a:pPr marL="530352" lvl="1" indent="0">
              <a:buNone/>
            </a:pPr>
            <a:r>
              <a:rPr lang="nl-BE" dirty="0">
                <a:sym typeface="Wingdings" panose="05000000000000000000" pitchFamily="2" charset="2"/>
              </a:rPr>
              <a:t>		 voor discussie vatbaar!</a:t>
            </a:r>
            <a:endParaRPr lang="nl-BE" dirty="0"/>
          </a:p>
          <a:p>
            <a:endParaRPr lang="nl-BE" dirty="0"/>
          </a:p>
        </p:txBody>
      </p:sp>
      <p:pic>
        <p:nvPicPr>
          <p:cNvPr id="5" name="Afbeelding 4">
            <a:extLst>
              <a:ext uri="{FF2B5EF4-FFF2-40B4-BE49-F238E27FC236}">
                <a16:creationId xmlns:a16="http://schemas.microsoft.com/office/drawing/2014/main" id="{5971BBA1-7D58-0DFA-3AD0-AF4DB0268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03" y="5715057"/>
            <a:ext cx="2285714" cy="914286"/>
          </a:xfrm>
          <a:prstGeom prst="rect">
            <a:avLst/>
          </a:prstGeom>
        </p:spPr>
      </p:pic>
      <p:sp>
        <p:nvSpPr>
          <p:cNvPr id="6" name="Tijdelijke aanduiding voor voettekst 3">
            <a:extLst>
              <a:ext uri="{FF2B5EF4-FFF2-40B4-BE49-F238E27FC236}">
                <a16:creationId xmlns:a16="http://schemas.microsoft.com/office/drawing/2014/main" id="{D61486E0-1C6A-C394-E2BB-D8A4C40A3DD6}"/>
              </a:ext>
            </a:extLst>
          </p:cNvPr>
          <p:cNvSpPr>
            <a:spLocks noGrp="1"/>
          </p:cNvSpPr>
          <p:nvPr>
            <p:ph type="ftr" sz="quarter" idx="11"/>
          </p:nvPr>
        </p:nvSpPr>
        <p:spPr>
          <a:xfrm>
            <a:off x="1278385" y="6346854"/>
            <a:ext cx="10635448" cy="404614"/>
          </a:xfrm>
        </p:spPr>
        <p:txBody>
          <a:bodyPr/>
          <a:lstStyle/>
          <a:p>
            <a:pPr algn="r"/>
            <a:r>
              <a:rPr lang="nl-BE" dirty="0"/>
              <a:t>Stijn Timmerman - Rijselsestraat 11, 8210 Loppem - 050/370.710 – www.advocaattimmerman.be – stijn@advocaattimmerman.be</a:t>
            </a:r>
          </a:p>
        </p:txBody>
      </p:sp>
    </p:spTree>
    <p:extLst>
      <p:ext uri="{BB962C8B-B14F-4D97-AF65-F5344CB8AC3E}">
        <p14:creationId xmlns:p14="http://schemas.microsoft.com/office/powerpoint/2010/main" val="181553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5AD60-105B-4129-B7F9-381A177D2022}"/>
              </a:ext>
            </a:extLst>
          </p:cNvPr>
          <p:cNvSpPr>
            <a:spLocks noGrp="1"/>
          </p:cNvSpPr>
          <p:nvPr>
            <p:ph type="title"/>
          </p:nvPr>
        </p:nvSpPr>
        <p:spPr/>
        <p:txBody>
          <a:bodyPr/>
          <a:lstStyle/>
          <a:p>
            <a:pPr algn="ctr"/>
            <a:r>
              <a:rPr lang="nl-BE" b="1" dirty="0"/>
              <a:t>Betaling door de Opdrachtgever -</a:t>
            </a:r>
            <a:br>
              <a:rPr lang="nl-BE" b="1" dirty="0"/>
            </a:br>
            <a:r>
              <a:rPr lang="nl-BE" b="1" dirty="0"/>
              <a:t>Het sluiten van de overeenkomst</a:t>
            </a:r>
          </a:p>
        </p:txBody>
      </p:sp>
      <p:sp>
        <p:nvSpPr>
          <p:cNvPr id="3" name="Tijdelijke aanduiding voor inhoud 2">
            <a:extLst>
              <a:ext uri="{FF2B5EF4-FFF2-40B4-BE49-F238E27FC236}">
                <a16:creationId xmlns:a16="http://schemas.microsoft.com/office/drawing/2014/main" id="{C4781BD8-8D64-4BBD-8C76-CA65C46F0264}"/>
              </a:ext>
            </a:extLst>
          </p:cNvPr>
          <p:cNvSpPr>
            <a:spLocks noGrp="1"/>
          </p:cNvSpPr>
          <p:nvPr>
            <p:ph idx="1"/>
          </p:nvPr>
        </p:nvSpPr>
        <p:spPr>
          <a:xfrm>
            <a:off x="1520301" y="2212702"/>
            <a:ext cx="9303798" cy="3380230"/>
          </a:xfrm>
        </p:spPr>
        <p:txBody>
          <a:bodyPr>
            <a:normAutofit/>
          </a:bodyPr>
          <a:lstStyle/>
          <a:p>
            <a:r>
              <a:rPr lang="nl-BE" dirty="0"/>
              <a:t>Herroepingsrecht</a:t>
            </a:r>
          </a:p>
          <a:p>
            <a:pPr lvl="1"/>
            <a:r>
              <a:rPr lang="nl-BE" dirty="0"/>
              <a:t>Van toepassing wanneer de overeenkomst niet wordt gesloten in de lokalen van de uitvaartonderneming</a:t>
            </a:r>
          </a:p>
          <a:p>
            <a:pPr lvl="1"/>
            <a:r>
              <a:rPr lang="nl-BE" dirty="0"/>
              <a:t>Recht op herroeping moet tot 14 dagen na het sluiten van het contract kunnen uitgevoerd worden</a:t>
            </a:r>
          </a:p>
          <a:p>
            <a:pPr lvl="1"/>
            <a:r>
              <a:rPr lang="nl-BE" dirty="0"/>
              <a:t>De klant moet uitdrukkelijk gewezen worden op zijn herroepingsrecht en er moet ook een modelherroepingsformulier verstrekt worden</a:t>
            </a:r>
          </a:p>
          <a:p>
            <a:pPr lvl="1"/>
            <a:r>
              <a:rPr lang="nl-BE" dirty="0"/>
              <a:t>Als dienst al uitgevoerd is, kan die niet meer herroepen worden en moet daar wel degelijk voor betaald worden</a:t>
            </a:r>
          </a:p>
          <a:p>
            <a:pPr lvl="1"/>
            <a:endParaRPr lang="nl-BE" dirty="0"/>
          </a:p>
          <a:p>
            <a:endParaRPr lang="nl-BE" dirty="0"/>
          </a:p>
        </p:txBody>
      </p:sp>
      <p:pic>
        <p:nvPicPr>
          <p:cNvPr id="5" name="Afbeelding 4">
            <a:extLst>
              <a:ext uri="{FF2B5EF4-FFF2-40B4-BE49-F238E27FC236}">
                <a16:creationId xmlns:a16="http://schemas.microsoft.com/office/drawing/2014/main" id="{5971BBA1-7D58-0DFA-3AD0-AF4DB0268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03" y="5715057"/>
            <a:ext cx="2285714" cy="914286"/>
          </a:xfrm>
          <a:prstGeom prst="rect">
            <a:avLst/>
          </a:prstGeom>
        </p:spPr>
      </p:pic>
      <p:sp>
        <p:nvSpPr>
          <p:cNvPr id="6" name="Tijdelijke aanduiding voor voettekst 3">
            <a:extLst>
              <a:ext uri="{FF2B5EF4-FFF2-40B4-BE49-F238E27FC236}">
                <a16:creationId xmlns:a16="http://schemas.microsoft.com/office/drawing/2014/main" id="{D61486E0-1C6A-C394-E2BB-D8A4C40A3DD6}"/>
              </a:ext>
            </a:extLst>
          </p:cNvPr>
          <p:cNvSpPr>
            <a:spLocks noGrp="1"/>
          </p:cNvSpPr>
          <p:nvPr>
            <p:ph type="ftr" sz="quarter" idx="11"/>
          </p:nvPr>
        </p:nvSpPr>
        <p:spPr>
          <a:xfrm>
            <a:off x="1278385" y="6346854"/>
            <a:ext cx="10635448" cy="404614"/>
          </a:xfrm>
        </p:spPr>
        <p:txBody>
          <a:bodyPr/>
          <a:lstStyle/>
          <a:p>
            <a:pPr algn="r"/>
            <a:r>
              <a:rPr lang="nl-BE" dirty="0"/>
              <a:t>Stijn Timmerman - Rijselsestraat 11, 8210 Loppem - 050/370.710 – www.advocaattimmerman.be – stijn@advocaattimmerman.be</a:t>
            </a:r>
          </a:p>
        </p:txBody>
      </p:sp>
    </p:spTree>
    <p:extLst>
      <p:ext uri="{BB962C8B-B14F-4D97-AF65-F5344CB8AC3E}">
        <p14:creationId xmlns:p14="http://schemas.microsoft.com/office/powerpoint/2010/main" val="1688641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5AD60-105B-4129-B7F9-381A177D2022}"/>
              </a:ext>
            </a:extLst>
          </p:cNvPr>
          <p:cNvSpPr>
            <a:spLocks noGrp="1"/>
          </p:cNvSpPr>
          <p:nvPr>
            <p:ph type="title"/>
          </p:nvPr>
        </p:nvSpPr>
        <p:spPr/>
        <p:txBody>
          <a:bodyPr/>
          <a:lstStyle/>
          <a:p>
            <a:pPr algn="ctr"/>
            <a:r>
              <a:rPr lang="nl-BE" b="1" dirty="0"/>
              <a:t>Betaling door de Opdrachtgever – </a:t>
            </a:r>
            <a:br>
              <a:rPr lang="nl-BE" b="1" dirty="0"/>
            </a:br>
            <a:r>
              <a:rPr lang="nl-BE" b="1" dirty="0"/>
              <a:t>Na het sluiten van de overeenkomst</a:t>
            </a:r>
          </a:p>
        </p:txBody>
      </p:sp>
      <p:sp>
        <p:nvSpPr>
          <p:cNvPr id="3" name="Tijdelijke aanduiding voor inhoud 2">
            <a:extLst>
              <a:ext uri="{FF2B5EF4-FFF2-40B4-BE49-F238E27FC236}">
                <a16:creationId xmlns:a16="http://schemas.microsoft.com/office/drawing/2014/main" id="{C4781BD8-8D64-4BBD-8C76-CA65C46F0264}"/>
              </a:ext>
            </a:extLst>
          </p:cNvPr>
          <p:cNvSpPr>
            <a:spLocks noGrp="1"/>
          </p:cNvSpPr>
          <p:nvPr>
            <p:ph idx="1"/>
          </p:nvPr>
        </p:nvSpPr>
        <p:spPr>
          <a:xfrm>
            <a:off x="1520301" y="2212702"/>
            <a:ext cx="9303798" cy="3380230"/>
          </a:xfrm>
        </p:spPr>
        <p:txBody>
          <a:bodyPr>
            <a:normAutofit/>
          </a:bodyPr>
          <a:lstStyle/>
          <a:p>
            <a:r>
              <a:rPr lang="nl-BE" dirty="0"/>
              <a:t>Opmaak van de factuur</a:t>
            </a:r>
          </a:p>
          <a:p>
            <a:pPr lvl="1"/>
            <a:r>
              <a:rPr lang="nl-BE" dirty="0"/>
              <a:t>In essentie: de factuur moet overeenstemmen met de offerte/bestelbon</a:t>
            </a:r>
          </a:p>
          <a:p>
            <a:pPr lvl="1"/>
            <a:r>
              <a:rPr lang="nl-BE" dirty="0"/>
              <a:t>Bijgevolg</a:t>
            </a:r>
          </a:p>
          <a:p>
            <a:pPr lvl="2"/>
            <a:r>
              <a:rPr lang="nl-BE" dirty="0"/>
              <a:t>Factuur wordt geadresseerd aan de opdrachtgever, en dus niet aan “de nalatenschap” of “de erfgenamen van”</a:t>
            </a:r>
          </a:p>
          <a:p>
            <a:pPr lvl="2"/>
            <a:r>
              <a:rPr lang="nl-BE" dirty="0"/>
              <a:t>Verplichte vermeldingen: gegevens uitvaartondernemer, gegevens opdrachtgever, omschrijving geleverde producten en diensten, prijs, btw-tarief, factuurdatum, datum belastbaar feit, volgnummer, rekeningnummer</a:t>
            </a:r>
          </a:p>
          <a:p>
            <a:pPr lvl="2"/>
            <a:endParaRPr lang="nl-BE" dirty="0"/>
          </a:p>
          <a:p>
            <a:pPr lvl="2"/>
            <a:endParaRPr lang="nl-BE" dirty="0"/>
          </a:p>
          <a:p>
            <a:pPr lvl="1"/>
            <a:endParaRPr lang="nl-BE" dirty="0"/>
          </a:p>
          <a:p>
            <a:endParaRPr lang="nl-BE" dirty="0"/>
          </a:p>
        </p:txBody>
      </p:sp>
      <p:pic>
        <p:nvPicPr>
          <p:cNvPr id="5" name="Afbeelding 4">
            <a:extLst>
              <a:ext uri="{FF2B5EF4-FFF2-40B4-BE49-F238E27FC236}">
                <a16:creationId xmlns:a16="http://schemas.microsoft.com/office/drawing/2014/main" id="{5971BBA1-7D58-0DFA-3AD0-AF4DB0268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03" y="5715057"/>
            <a:ext cx="2285714" cy="914286"/>
          </a:xfrm>
          <a:prstGeom prst="rect">
            <a:avLst/>
          </a:prstGeom>
        </p:spPr>
      </p:pic>
      <p:sp>
        <p:nvSpPr>
          <p:cNvPr id="6" name="Tijdelijke aanduiding voor voettekst 3">
            <a:extLst>
              <a:ext uri="{FF2B5EF4-FFF2-40B4-BE49-F238E27FC236}">
                <a16:creationId xmlns:a16="http://schemas.microsoft.com/office/drawing/2014/main" id="{D61486E0-1C6A-C394-E2BB-D8A4C40A3DD6}"/>
              </a:ext>
            </a:extLst>
          </p:cNvPr>
          <p:cNvSpPr>
            <a:spLocks noGrp="1"/>
          </p:cNvSpPr>
          <p:nvPr>
            <p:ph type="ftr" sz="quarter" idx="11"/>
          </p:nvPr>
        </p:nvSpPr>
        <p:spPr>
          <a:xfrm>
            <a:off x="1278385" y="6346854"/>
            <a:ext cx="10635448" cy="404614"/>
          </a:xfrm>
        </p:spPr>
        <p:txBody>
          <a:bodyPr/>
          <a:lstStyle/>
          <a:p>
            <a:pPr algn="r"/>
            <a:r>
              <a:rPr lang="nl-BE" dirty="0"/>
              <a:t>Stijn Timmerman - Rijselsestraat 11, 8210 Loppem - 050/370.710 – www.advocaattimmerman.be – stijn@advocaattimmerman.be</a:t>
            </a:r>
          </a:p>
        </p:txBody>
      </p:sp>
    </p:spTree>
    <p:extLst>
      <p:ext uri="{BB962C8B-B14F-4D97-AF65-F5344CB8AC3E}">
        <p14:creationId xmlns:p14="http://schemas.microsoft.com/office/powerpoint/2010/main" val="2776737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5AD60-105B-4129-B7F9-381A177D2022}"/>
              </a:ext>
            </a:extLst>
          </p:cNvPr>
          <p:cNvSpPr>
            <a:spLocks noGrp="1"/>
          </p:cNvSpPr>
          <p:nvPr>
            <p:ph type="title"/>
          </p:nvPr>
        </p:nvSpPr>
        <p:spPr/>
        <p:txBody>
          <a:bodyPr/>
          <a:lstStyle/>
          <a:p>
            <a:pPr algn="ctr"/>
            <a:r>
              <a:rPr lang="nl-BE" b="1" dirty="0"/>
              <a:t>Betaling door de Opdrachtgever – </a:t>
            </a:r>
            <a:br>
              <a:rPr lang="nl-BE" b="1" dirty="0"/>
            </a:br>
            <a:r>
              <a:rPr lang="nl-BE" b="1" dirty="0"/>
              <a:t>Na het sluiten van de overeenkomst</a:t>
            </a:r>
          </a:p>
        </p:txBody>
      </p:sp>
      <p:sp>
        <p:nvSpPr>
          <p:cNvPr id="3" name="Tijdelijke aanduiding voor inhoud 2">
            <a:extLst>
              <a:ext uri="{FF2B5EF4-FFF2-40B4-BE49-F238E27FC236}">
                <a16:creationId xmlns:a16="http://schemas.microsoft.com/office/drawing/2014/main" id="{C4781BD8-8D64-4BBD-8C76-CA65C46F0264}"/>
              </a:ext>
            </a:extLst>
          </p:cNvPr>
          <p:cNvSpPr>
            <a:spLocks noGrp="1"/>
          </p:cNvSpPr>
          <p:nvPr>
            <p:ph idx="1"/>
          </p:nvPr>
        </p:nvSpPr>
        <p:spPr>
          <a:xfrm>
            <a:off x="1520301" y="2212702"/>
            <a:ext cx="9303798" cy="3380230"/>
          </a:xfrm>
        </p:spPr>
        <p:txBody>
          <a:bodyPr>
            <a:normAutofit/>
          </a:bodyPr>
          <a:lstStyle/>
          <a:p>
            <a:r>
              <a:rPr lang="nl-BE" dirty="0"/>
              <a:t>Factuurvoorwaarden</a:t>
            </a:r>
          </a:p>
          <a:p>
            <a:pPr lvl="1"/>
            <a:r>
              <a:rPr lang="nl-BE" dirty="0"/>
              <a:t>Om bruikbaar te zijn moeten de voorwaarden </a:t>
            </a:r>
            <a:r>
              <a:rPr lang="nl-BE" b="1" dirty="0"/>
              <a:t>voorafgaand</a:t>
            </a:r>
            <a:r>
              <a:rPr lang="nl-BE" dirty="0"/>
              <a:t> aan de contractsluiting </a:t>
            </a:r>
            <a:r>
              <a:rPr lang="nl-BE" b="1" dirty="0"/>
              <a:t>meegedeeld</a:t>
            </a:r>
            <a:r>
              <a:rPr lang="nl-BE" dirty="0"/>
              <a:t> en </a:t>
            </a:r>
            <a:r>
              <a:rPr lang="nl-BE" b="1" dirty="0"/>
              <a:t>aanvaard</a:t>
            </a:r>
            <a:r>
              <a:rPr lang="nl-BE" dirty="0"/>
              <a:t> zijn</a:t>
            </a:r>
          </a:p>
          <a:p>
            <a:pPr lvl="1"/>
            <a:r>
              <a:rPr lang="nl-BE" dirty="0"/>
              <a:t>Bijgevolg: factuurvoorwaarden moeten reeds op bestelbon/offerte vermeld worden en uitdrukkelijk aanvaard worden</a:t>
            </a:r>
          </a:p>
          <a:p>
            <a:pPr lvl="1"/>
            <a:r>
              <a:rPr lang="nl-BE" dirty="0"/>
              <a:t>Factuurvoorwaarden moeten in overeenstemming zijn met de regels inzake consumentenbescherming zoals opgenomen in het Wetboek Economisch Recht; een model van algemene voorwaarden is beschikbaar via het professioneel luik van de Uitvaartunie Vlaanderen</a:t>
            </a:r>
          </a:p>
          <a:p>
            <a:pPr lvl="1"/>
            <a:endParaRPr lang="nl-BE" dirty="0"/>
          </a:p>
          <a:p>
            <a:pPr lvl="2"/>
            <a:endParaRPr lang="nl-BE" dirty="0"/>
          </a:p>
          <a:p>
            <a:pPr lvl="2"/>
            <a:endParaRPr lang="nl-BE" dirty="0"/>
          </a:p>
          <a:p>
            <a:pPr lvl="1"/>
            <a:endParaRPr lang="nl-BE" dirty="0"/>
          </a:p>
          <a:p>
            <a:endParaRPr lang="nl-BE" dirty="0"/>
          </a:p>
        </p:txBody>
      </p:sp>
      <p:pic>
        <p:nvPicPr>
          <p:cNvPr id="5" name="Afbeelding 4">
            <a:extLst>
              <a:ext uri="{FF2B5EF4-FFF2-40B4-BE49-F238E27FC236}">
                <a16:creationId xmlns:a16="http://schemas.microsoft.com/office/drawing/2014/main" id="{5971BBA1-7D58-0DFA-3AD0-AF4DB0268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03" y="5715057"/>
            <a:ext cx="2285714" cy="914286"/>
          </a:xfrm>
          <a:prstGeom prst="rect">
            <a:avLst/>
          </a:prstGeom>
        </p:spPr>
      </p:pic>
      <p:sp>
        <p:nvSpPr>
          <p:cNvPr id="6" name="Tijdelijke aanduiding voor voettekst 3">
            <a:extLst>
              <a:ext uri="{FF2B5EF4-FFF2-40B4-BE49-F238E27FC236}">
                <a16:creationId xmlns:a16="http://schemas.microsoft.com/office/drawing/2014/main" id="{D61486E0-1C6A-C394-E2BB-D8A4C40A3DD6}"/>
              </a:ext>
            </a:extLst>
          </p:cNvPr>
          <p:cNvSpPr>
            <a:spLocks noGrp="1"/>
          </p:cNvSpPr>
          <p:nvPr>
            <p:ph type="ftr" sz="quarter" idx="11"/>
          </p:nvPr>
        </p:nvSpPr>
        <p:spPr>
          <a:xfrm>
            <a:off x="1278385" y="6346854"/>
            <a:ext cx="10635448" cy="404614"/>
          </a:xfrm>
        </p:spPr>
        <p:txBody>
          <a:bodyPr/>
          <a:lstStyle/>
          <a:p>
            <a:pPr algn="r"/>
            <a:r>
              <a:rPr lang="nl-BE" dirty="0"/>
              <a:t>Stijn Timmerman - Rijselsestraat 11, 8210 Loppem - 050/370.710 – www.advocaattimmerman.be – stijn@advocaattimmerman.be</a:t>
            </a:r>
          </a:p>
        </p:txBody>
      </p:sp>
    </p:spTree>
    <p:extLst>
      <p:ext uri="{BB962C8B-B14F-4D97-AF65-F5344CB8AC3E}">
        <p14:creationId xmlns:p14="http://schemas.microsoft.com/office/powerpoint/2010/main" val="608279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5AD60-105B-4129-B7F9-381A177D2022}"/>
              </a:ext>
            </a:extLst>
          </p:cNvPr>
          <p:cNvSpPr>
            <a:spLocks noGrp="1"/>
          </p:cNvSpPr>
          <p:nvPr>
            <p:ph type="title"/>
          </p:nvPr>
        </p:nvSpPr>
        <p:spPr/>
        <p:txBody>
          <a:bodyPr/>
          <a:lstStyle/>
          <a:p>
            <a:pPr algn="ctr"/>
            <a:r>
              <a:rPr lang="nl-BE" b="1" dirty="0"/>
              <a:t>Betaling door de Opdrachtgever – </a:t>
            </a:r>
            <a:br>
              <a:rPr lang="nl-BE" b="1" dirty="0"/>
            </a:br>
            <a:r>
              <a:rPr lang="nl-BE" b="1" dirty="0"/>
              <a:t>Na het sluiten van de overeenkomst</a:t>
            </a:r>
          </a:p>
        </p:txBody>
      </p:sp>
      <p:sp>
        <p:nvSpPr>
          <p:cNvPr id="3" name="Tijdelijke aanduiding voor inhoud 2">
            <a:extLst>
              <a:ext uri="{FF2B5EF4-FFF2-40B4-BE49-F238E27FC236}">
                <a16:creationId xmlns:a16="http://schemas.microsoft.com/office/drawing/2014/main" id="{C4781BD8-8D64-4BBD-8C76-CA65C46F0264}"/>
              </a:ext>
            </a:extLst>
          </p:cNvPr>
          <p:cNvSpPr>
            <a:spLocks noGrp="1"/>
          </p:cNvSpPr>
          <p:nvPr>
            <p:ph idx="1"/>
          </p:nvPr>
        </p:nvSpPr>
        <p:spPr>
          <a:xfrm>
            <a:off x="1520301" y="2212702"/>
            <a:ext cx="9303798" cy="3380230"/>
          </a:xfrm>
        </p:spPr>
        <p:txBody>
          <a:bodyPr>
            <a:normAutofit/>
          </a:bodyPr>
          <a:lstStyle/>
          <a:p>
            <a:r>
              <a:rPr lang="nl-BE" dirty="0"/>
              <a:t>Mogelijke twistpunten</a:t>
            </a:r>
          </a:p>
          <a:p>
            <a:endParaRPr lang="nl-BE" dirty="0"/>
          </a:p>
          <a:p>
            <a:pPr lvl="1"/>
            <a:r>
              <a:rPr lang="nl-BE" dirty="0"/>
              <a:t>“Ik heb de nalatenschap verworpen dus ik moet niet betalen”  </a:t>
            </a:r>
            <a:r>
              <a:rPr lang="nl-BE" dirty="0">
                <a:sym typeface="Wingdings" panose="05000000000000000000" pitchFamily="2" charset="2"/>
              </a:rPr>
              <a:t> FOUT</a:t>
            </a:r>
            <a:endParaRPr lang="nl-BE" dirty="0"/>
          </a:p>
          <a:p>
            <a:pPr lvl="1"/>
            <a:r>
              <a:rPr lang="nl-BE" dirty="0"/>
              <a:t>“Als ik de uitvaartfactuur betaal dan aanvaard ik de nalatenschap en dat wil ik niet” </a:t>
            </a:r>
            <a:r>
              <a:rPr lang="nl-BE" dirty="0">
                <a:sym typeface="Wingdings" panose="05000000000000000000" pitchFamily="2" charset="2"/>
              </a:rPr>
              <a:t> FOUT</a:t>
            </a:r>
          </a:p>
          <a:p>
            <a:pPr lvl="1"/>
            <a:r>
              <a:rPr lang="nl-BE" dirty="0">
                <a:sym typeface="Wingdings" panose="05000000000000000000" pitchFamily="2" charset="2"/>
              </a:rPr>
              <a:t>Betwisting omtrent geleverde diensten, prijs, ...  offerte of bestelbon zal bepalend zijn</a:t>
            </a:r>
            <a:endParaRPr lang="nl-BE" dirty="0"/>
          </a:p>
          <a:p>
            <a:pPr lvl="1"/>
            <a:endParaRPr lang="nl-BE" dirty="0"/>
          </a:p>
          <a:p>
            <a:pPr lvl="2"/>
            <a:endParaRPr lang="nl-BE" dirty="0"/>
          </a:p>
          <a:p>
            <a:pPr lvl="2"/>
            <a:endParaRPr lang="nl-BE" dirty="0"/>
          </a:p>
          <a:p>
            <a:pPr lvl="1"/>
            <a:endParaRPr lang="nl-BE" dirty="0"/>
          </a:p>
          <a:p>
            <a:endParaRPr lang="nl-BE" dirty="0"/>
          </a:p>
        </p:txBody>
      </p:sp>
      <p:pic>
        <p:nvPicPr>
          <p:cNvPr id="5" name="Afbeelding 4">
            <a:extLst>
              <a:ext uri="{FF2B5EF4-FFF2-40B4-BE49-F238E27FC236}">
                <a16:creationId xmlns:a16="http://schemas.microsoft.com/office/drawing/2014/main" id="{5971BBA1-7D58-0DFA-3AD0-AF4DB0268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03" y="5715057"/>
            <a:ext cx="2285714" cy="914286"/>
          </a:xfrm>
          <a:prstGeom prst="rect">
            <a:avLst/>
          </a:prstGeom>
        </p:spPr>
      </p:pic>
      <p:sp>
        <p:nvSpPr>
          <p:cNvPr id="6" name="Tijdelijke aanduiding voor voettekst 3">
            <a:extLst>
              <a:ext uri="{FF2B5EF4-FFF2-40B4-BE49-F238E27FC236}">
                <a16:creationId xmlns:a16="http://schemas.microsoft.com/office/drawing/2014/main" id="{D61486E0-1C6A-C394-E2BB-D8A4C40A3DD6}"/>
              </a:ext>
            </a:extLst>
          </p:cNvPr>
          <p:cNvSpPr>
            <a:spLocks noGrp="1"/>
          </p:cNvSpPr>
          <p:nvPr>
            <p:ph type="ftr" sz="quarter" idx="11"/>
          </p:nvPr>
        </p:nvSpPr>
        <p:spPr>
          <a:xfrm>
            <a:off x="1278385" y="6346854"/>
            <a:ext cx="10635448" cy="404614"/>
          </a:xfrm>
        </p:spPr>
        <p:txBody>
          <a:bodyPr/>
          <a:lstStyle/>
          <a:p>
            <a:pPr algn="r"/>
            <a:r>
              <a:rPr lang="nl-BE" dirty="0"/>
              <a:t>Stijn Timmerman - Rijselsestraat 11, 8210 Loppem - 050/370.710 – www.advocaattimmerman.be – stijn@advocaattimmerman.be</a:t>
            </a:r>
          </a:p>
        </p:txBody>
      </p:sp>
    </p:spTree>
    <p:extLst>
      <p:ext uri="{BB962C8B-B14F-4D97-AF65-F5344CB8AC3E}">
        <p14:creationId xmlns:p14="http://schemas.microsoft.com/office/powerpoint/2010/main" val="4195383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5AD60-105B-4129-B7F9-381A177D2022}"/>
              </a:ext>
            </a:extLst>
          </p:cNvPr>
          <p:cNvSpPr>
            <a:spLocks noGrp="1"/>
          </p:cNvSpPr>
          <p:nvPr>
            <p:ph type="title"/>
          </p:nvPr>
        </p:nvSpPr>
        <p:spPr/>
        <p:txBody>
          <a:bodyPr/>
          <a:lstStyle/>
          <a:p>
            <a:pPr algn="ctr"/>
            <a:r>
              <a:rPr lang="nl-BE" b="1" dirty="0"/>
              <a:t>Betaling door de Opdrachtgever – </a:t>
            </a:r>
            <a:br>
              <a:rPr lang="nl-BE" b="1" dirty="0"/>
            </a:br>
            <a:r>
              <a:rPr lang="nl-BE" b="1" dirty="0"/>
              <a:t>Na het sluiten van de overeenkomst</a:t>
            </a:r>
          </a:p>
        </p:txBody>
      </p:sp>
      <p:sp>
        <p:nvSpPr>
          <p:cNvPr id="3" name="Tijdelijke aanduiding voor inhoud 2">
            <a:extLst>
              <a:ext uri="{FF2B5EF4-FFF2-40B4-BE49-F238E27FC236}">
                <a16:creationId xmlns:a16="http://schemas.microsoft.com/office/drawing/2014/main" id="{C4781BD8-8D64-4BBD-8C76-CA65C46F0264}"/>
              </a:ext>
            </a:extLst>
          </p:cNvPr>
          <p:cNvSpPr>
            <a:spLocks noGrp="1"/>
          </p:cNvSpPr>
          <p:nvPr>
            <p:ph idx="1"/>
          </p:nvPr>
        </p:nvSpPr>
        <p:spPr>
          <a:xfrm>
            <a:off x="1520301" y="2212702"/>
            <a:ext cx="9303798" cy="3380230"/>
          </a:xfrm>
        </p:spPr>
        <p:txBody>
          <a:bodyPr>
            <a:normAutofit fontScale="92500" lnSpcReduction="10000"/>
          </a:bodyPr>
          <a:lstStyle/>
          <a:p>
            <a:r>
              <a:rPr lang="nl-BE" dirty="0"/>
              <a:t>Wat als er niet betaald wordt?  </a:t>
            </a:r>
            <a:r>
              <a:rPr lang="nl-BE" dirty="0">
                <a:sym typeface="Wingdings" panose="05000000000000000000" pitchFamily="2" charset="2"/>
              </a:rPr>
              <a:t> Nieuwe regels sinds 1/9/2023!</a:t>
            </a:r>
            <a:endParaRPr lang="nl-BE" dirty="0"/>
          </a:p>
          <a:p>
            <a:pPr lvl="1"/>
            <a:r>
              <a:rPr lang="nl-BE" dirty="0"/>
              <a:t>Verplichting tot het versturen van een kosteloze eerste herinnering met wachttermijn van ten minste 14 kalenderdagen</a:t>
            </a:r>
          </a:p>
          <a:p>
            <a:pPr lvl="1"/>
            <a:r>
              <a:rPr lang="nl-BE" dirty="0"/>
              <a:t>Pas nà die wachttermijn kunnen schadebeding en intresten gevraagd worden</a:t>
            </a:r>
          </a:p>
          <a:p>
            <a:pPr lvl="2"/>
            <a:r>
              <a:rPr lang="nl-BE" dirty="0"/>
              <a:t>Intrest: wettelijk bepaald (momenteel max. 12%)</a:t>
            </a:r>
          </a:p>
          <a:p>
            <a:pPr lvl="2"/>
            <a:r>
              <a:rPr lang="nl-BE" dirty="0"/>
              <a:t>Schadebeding:</a:t>
            </a:r>
          </a:p>
          <a:p>
            <a:pPr lvl="3"/>
            <a:r>
              <a:rPr lang="nl-BE" kern="0" dirty="0">
                <a:effectLst/>
                <a:ea typeface="Times New Roman" panose="02020603050405020304" pitchFamily="18" charset="0"/>
                <a:cs typeface="Times New Roman" panose="02020603050405020304" pitchFamily="18" charset="0"/>
              </a:rPr>
              <a:t>Schuld lager dan of gelijk aan 150 euro: 20 euro;</a:t>
            </a:r>
          </a:p>
          <a:p>
            <a:pPr lvl="3"/>
            <a:r>
              <a:rPr lang="nl-BE" sz="1800" kern="0" dirty="0">
                <a:effectLst/>
                <a:ea typeface="Times New Roman" panose="02020603050405020304" pitchFamily="18" charset="0"/>
                <a:cs typeface="Times New Roman" panose="02020603050405020304" pitchFamily="18" charset="0"/>
              </a:rPr>
              <a:t>Schuld tussen 150,01 en 500 euro: 30 euro vermeerderd met 10% van de schuld;</a:t>
            </a:r>
          </a:p>
          <a:p>
            <a:pPr lvl="3"/>
            <a:r>
              <a:rPr lang="nl-BE" sz="1800" kern="0" dirty="0">
                <a:effectLst/>
                <a:ea typeface="Times New Roman" panose="02020603050405020304" pitchFamily="18" charset="0"/>
                <a:cs typeface="Times New Roman" panose="02020603050405020304" pitchFamily="18" charset="0"/>
              </a:rPr>
              <a:t>Schuld hoger dan 500 euro: 65 euro vermeerderd met 5% van de schuld op de schijf boven 500 euro en maximum 2000 euro.</a:t>
            </a:r>
            <a:endParaRPr lang="nl-BE" sz="1800" kern="100" dirty="0">
              <a:effectLst/>
              <a:ea typeface="Calibri" panose="020F0502020204030204" pitchFamily="34" charset="0"/>
              <a:cs typeface="Times New Roman" panose="02020603050405020304" pitchFamily="18" charset="0"/>
            </a:endParaRPr>
          </a:p>
          <a:p>
            <a:pPr lvl="2"/>
            <a:endParaRPr lang="nl-BE" dirty="0"/>
          </a:p>
          <a:p>
            <a:pPr lvl="2"/>
            <a:endParaRPr lang="nl-BE" dirty="0"/>
          </a:p>
          <a:p>
            <a:pPr lvl="2"/>
            <a:endParaRPr lang="nl-BE" dirty="0"/>
          </a:p>
          <a:p>
            <a:pPr lvl="2"/>
            <a:endParaRPr lang="nl-BE" dirty="0"/>
          </a:p>
          <a:p>
            <a:pPr lvl="1"/>
            <a:endParaRPr lang="nl-BE" dirty="0"/>
          </a:p>
          <a:p>
            <a:endParaRPr lang="nl-BE" dirty="0"/>
          </a:p>
        </p:txBody>
      </p:sp>
      <p:pic>
        <p:nvPicPr>
          <p:cNvPr id="5" name="Afbeelding 4">
            <a:extLst>
              <a:ext uri="{FF2B5EF4-FFF2-40B4-BE49-F238E27FC236}">
                <a16:creationId xmlns:a16="http://schemas.microsoft.com/office/drawing/2014/main" id="{5971BBA1-7D58-0DFA-3AD0-AF4DB0268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03" y="5715057"/>
            <a:ext cx="2285714" cy="914286"/>
          </a:xfrm>
          <a:prstGeom prst="rect">
            <a:avLst/>
          </a:prstGeom>
        </p:spPr>
      </p:pic>
      <p:sp>
        <p:nvSpPr>
          <p:cNvPr id="6" name="Tijdelijke aanduiding voor voettekst 3">
            <a:extLst>
              <a:ext uri="{FF2B5EF4-FFF2-40B4-BE49-F238E27FC236}">
                <a16:creationId xmlns:a16="http://schemas.microsoft.com/office/drawing/2014/main" id="{D61486E0-1C6A-C394-E2BB-D8A4C40A3DD6}"/>
              </a:ext>
            </a:extLst>
          </p:cNvPr>
          <p:cNvSpPr>
            <a:spLocks noGrp="1"/>
          </p:cNvSpPr>
          <p:nvPr>
            <p:ph type="ftr" sz="quarter" idx="11"/>
          </p:nvPr>
        </p:nvSpPr>
        <p:spPr>
          <a:xfrm>
            <a:off x="1278385" y="6346854"/>
            <a:ext cx="10635448" cy="404614"/>
          </a:xfrm>
        </p:spPr>
        <p:txBody>
          <a:bodyPr/>
          <a:lstStyle/>
          <a:p>
            <a:pPr algn="r"/>
            <a:r>
              <a:rPr lang="nl-BE" dirty="0"/>
              <a:t>Stijn Timmerman - Rijselsestraat 11, 8210 Loppem - 050/370.710 – www.advocaattimmerman.be – stijn@advocaattimmerman.be</a:t>
            </a:r>
          </a:p>
        </p:txBody>
      </p:sp>
    </p:spTree>
    <p:extLst>
      <p:ext uri="{BB962C8B-B14F-4D97-AF65-F5344CB8AC3E}">
        <p14:creationId xmlns:p14="http://schemas.microsoft.com/office/powerpoint/2010/main" val="526379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5AD60-105B-4129-B7F9-381A177D2022}"/>
              </a:ext>
            </a:extLst>
          </p:cNvPr>
          <p:cNvSpPr>
            <a:spLocks noGrp="1"/>
          </p:cNvSpPr>
          <p:nvPr>
            <p:ph type="title"/>
          </p:nvPr>
        </p:nvSpPr>
        <p:spPr/>
        <p:txBody>
          <a:bodyPr/>
          <a:lstStyle/>
          <a:p>
            <a:pPr algn="ctr"/>
            <a:r>
              <a:rPr lang="nl-BE" b="1" dirty="0"/>
              <a:t>Betaling van de Kosten in Uitvaartzorg</a:t>
            </a:r>
          </a:p>
        </p:txBody>
      </p:sp>
      <p:sp>
        <p:nvSpPr>
          <p:cNvPr id="3" name="Tijdelijke aanduiding voor inhoud 2">
            <a:extLst>
              <a:ext uri="{FF2B5EF4-FFF2-40B4-BE49-F238E27FC236}">
                <a16:creationId xmlns:a16="http://schemas.microsoft.com/office/drawing/2014/main" id="{C4781BD8-8D64-4BBD-8C76-CA65C46F0264}"/>
              </a:ext>
            </a:extLst>
          </p:cNvPr>
          <p:cNvSpPr>
            <a:spLocks noGrp="1"/>
          </p:cNvSpPr>
          <p:nvPr>
            <p:ph idx="1"/>
          </p:nvPr>
        </p:nvSpPr>
        <p:spPr>
          <a:xfrm>
            <a:off x="1371600" y="1836780"/>
            <a:ext cx="9601200" cy="3581400"/>
          </a:xfrm>
        </p:spPr>
        <p:txBody>
          <a:bodyPr>
            <a:normAutofit/>
          </a:bodyPr>
          <a:lstStyle/>
          <a:p>
            <a:pPr marL="530352" lvl="1" indent="0">
              <a:buNone/>
            </a:pPr>
            <a:r>
              <a:rPr lang="nl-BE" i="0" dirty="0"/>
              <a:t>De betaling van de uitvaartkosten kan gevraagd worden van</a:t>
            </a:r>
          </a:p>
          <a:p>
            <a:pPr marL="530352" lvl="1" indent="0">
              <a:buNone/>
            </a:pPr>
            <a:endParaRPr lang="nl-BE" i="0" dirty="0"/>
          </a:p>
          <a:p>
            <a:r>
              <a:rPr lang="nl-BE" dirty="0"/>
              <a:t>DE OPDRACHTGEVER</a:t>
            </a:r>
          </a:p>
          <a:p>
            <a:endParaRPr lang="nl-BE" dirty="0"/>
          </a:p>
          <a:p>
            <a:r>
              <a:rPr lang="nl-BE" dirty="0"/>
              <a:t>DE NALATENSCHAP</a:t>
            </a:r>
          </a:p>
          <a:p>
            <a:endParaRPr lang="nl-BE" dirty="0"/>
          </a:p>
          <a:p>
            <a:r>
              <a:rPr lang="nl-BE" dirty="0"/>
              <a:t>KEUZE KOMT TOE AAN DE UITVAARTONDERNEMER!</a:t>
            </a:r>
          </a:p>
          <a:p>
            <a:endParaRPr lang="nl-BE" dirty="0"/>
          </a:p>
          <a:p>
            <a:endParaRPr lang="nl-BE" dirty="0"/>
          </a:p>
        </p:txBody>
      </p:sp>
      <p:pic>
        <p:nvPicPr>
          <p:cNvPr id="5" name="Afbeelding 4">
            <a:extLst>
              <a:ext uri="{FF2B5EF4-FFF2-40B4-BE49-F238E27FC236}">
                <a16:creationId xmlns:a16="http://schemas.microsoft.com/office/drawing/2014/main" id="{5971BBA1-7D58-0DFA-3AD0-AF4DB0268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03" y="5715057"/>
            <a:ext cx="2285714" cy="914286"/>
          </a:xfrm>
          <a:prstGeom prst="rect">
            <a:avLst/>
          </a:prstGeom>
        </p:spPr>
      </p:pic>
      <p:sp>
        <p:nvSpPr>
          <p:cNvPr id="6" name="Tijdelijke aanduiding voor voettekst 3">
            <a:extLst>
              <a:ext uri="{FF2B5EF4-FFF2-40B4-BE49-F238E27FC236}">
                <a16:creationId xmlns:a16="http://schemas.microsoft.com/office/drawing/2014/main" id="{D61486E0-1C6A-C394-E2BB-D8A4C40A3DD6}"/>
              </a:ext>
            </a:extLst>
          </p:cNvPr>
          <p:cNvSpPr>
            <a:spLocks noGrp="1"/>
          </p:cNvSpPr>
          <p:nvPr>
            <p:ph type="ftr" sz="quarter" idx="11"/>
          </p:nvPr>
        </p:nvSpPr>
        <p:spPr>
          <a:xfrm>
            <a:off x="1278385" y="6346854"/>
            <a:ext cx="10635448" cy="404614"/>
          </a:xfrm>
        </p:spPr>
        <p:txBody>
          <a:bodyPr/>
          <a:lstStyle/>
          <a:p>
            <a:pPr algn="r"/>
            <a:r>
              <a:rPr lang="nl-BE" dirty="0"/>
              <a:t>Stijn Timmerman - Rijselsestraat 11, 8210 Loppem - 050/370.710 – www.advocaattimmerman.be – stijn@advocaattimmerman.be</a:t>
            </a:r>
          </a:p>
        </p:txBody>
      </p:sp>
    </p:spTree>
    <p:extLst>
      <p:ext uri="{BB962C8B-B14F-4D97-AF65-F5344CB8AC3E}">
        <p14:creationId xmlns:p14="http://schemas.microsoft.com/office/powerpoint/2010/main" val="3743896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5AD60-105B-4129-B7F9-381A177D2022}"/>
              </a:ext>
            </a:extLst>
          </p:cNvPr>
          <p:cNvSpPr>
            <a:spLocks noGrp="1"/>
          </p:cNvSpPr>
          <p:nvPr>
            <p:ph type="title"/>
          </p:nvPr>
        </p:nvSpPr>
        <p:spPr/>
        <p:txBody>
          <a:bodyPr/>
          <a:lstStyle/>
          <a:p>
            <a:pPr algn="ctr"/>
            <a:r>
              <a:rPr lang="nl-BE" b="1" dirty="0"/>
              <a:t>Betaling door de Opdrachtgever – </a:t>
            </a:r>
            <a:br>
              <a:rPr lang="nl-BE" b="1" dirty="0"/>
            </a:br>
            <a:r>
              <a:rPr lang="nl-BE" b="1" dirty="0"/>
              <a:t>Na het sluiten van de overeenkomst</a:t>
            </a:r>
          </a:p>
        </p:txBody>
      </p:sp>
      <p:sp>
        <p:nvSpPr>
          <p:cNvPr id="3" name="Tijdelijke aanduiding voor inhoud 2">
            <a:extLst>
              <a:ext uri="{FF2B5EF4-FFF2-40B4-BE49-F238E27FC236}">
                <a16:creationId xmlns:a16="http://schemas.microsoft.com/office/drawing/2014/main" id="{C4781BD8-8D64-4BBD-8C76-CA65C46F0264}"/>
              </a:ext>
            </a:extLst>
          </p:cNvPr>
          <p:cNvSpPr>
            <a:spLocks noGrp="1"/>
          </p:cNvSpPr>
          <p:nvPr>
            <p:ph idx="1"/>
          </p:nvPr>
        </p:nvSpPr>
        <p:spPr>
          <a:xfrm>
            <a:off x="1520301" y="2212702"/>
            <a:ext cx="9303798" cy="3380230"/>
          </a:xfrm>
        </p:spPr>
        <p:txBody>
          <a:bodyPr>
            <a:normAutofit fontScale="92500" lnSpcReduction="20000"/>
          </a:bodyPr>
          <a:lstStyle/>
          <a:p>
            <a:r>
              <a:rPr lang="nl-BE" dirty="0"/>
              <a:t>Wat als er niet betaald wordt?  </a:t>
            </a:r>
          </a:p>
          <a:p>
            <a:pPr lvl="1"/>
            <a:r>
              <a:rPr lang="nl-BE" dirty="0">
                <a:sym typeface="Wingdings" panose="05000000000000000000" pitchFamily="2" charset="2"/>
              </a:rPr>
              <a:t>Indien ondanks herinnering nog steeds niet betaald wordt, is rechtbank de volgende stap:</a:t>
            </a:r>
          </a:p>
          <a:p>
            <a:pPr lvl="2"/>
            <a:r>
              <a:rPr lang="nl-BE" dirty="0">
                <a:sym typeface="Wingdings" panose="05000000000000000000" pitchFamily="2" charset="2"/>
              </a:rPr>
              <a:t>&lt; 5.000,00 EUR: Vredegerecht</a:t>
            </a:r>
          </a:p>
          <a:p>
            <a:pPr lvl="2"/>
            <a:r>
              <a:rPr lang="nl-BE" dirty="0">
                <a:sym typeface="Wingdings" panose="05000000000000000000" pitchFamily="2" charset="2"/>
              </a:rPr>
              <a:t>&gt; 5.000,00 EUR: Rechtbank Eerste Aanleg</a:t>
            </a:r>
          </a:p>
          <a:p>
            <a:pPr lvl="1"/>
            <a:r>
              <a:rPr lang="nl-BE" dirty="0">
                <a:sym typeface="Wingdings" panose="05000000000000000000" pitchFamily="2" charset="2"/>
              </a:rPr>
              <a:t>Op grond van een vonnis, kan er gedwongen betaling bekomen worden via tussenkomst gerechtsdeurwaarder</a:t>
            </a:r>
          </a:p>
          <a:p>
            <a:pPr lvl="1"/>
            <a:r>
              <a:rPr lang="nl-BE" dirty="0">
                <a:sym typeface="Wingdings" panose="05000000000000000000" pitchFamily="2" charset="2"/>
              </a:rPr>
              <a:t>Gerechtskosten en kosten voor tussenkomst van de gerechtsdeurwaarder moeten voorgeschoten worden maar kunnen teruggevorderd worden van de schuldenaar</a:t>
            </a:r>
          </a:p>
          <a:p>
            <a:pPr lvl="1"/>
            <a:r>
              <a:rPr lang="nl-BE" dirty="0">
                <a:sym typeface="Wingdings" panose="05000000000000000000" pitchFamily="2" charset="2"/>
              </a:rPr>
              <a:t>Alvorens deze stap te zetten kunnen de opties om betaling te bekomen via de nalatenschap overwogen worden</a:t>
            </a:r>
          </a:p>
          <a:p>
            <a:endParaRPr lang="nl-BE" dirty="0"/>
          </a:p>
          <a:p>
            <a:pPr lvl="2"/>
            <a:endParaRPr lang="nl-BE" dirty="0"/>
          </a:p>
          <a:p>
            <a:pPr lvl="2"/>
            <a:endParaRPr lang="nl-BE" dirty="0"/>
          </a:p>
          <a:p>
            <a:pPr lvl="2"/>
            <a:endParaRPr lang="nl-BE" dirty="0"/>
          </a:p>
          <a:p>
            <a:pPr lvl="1"/>
            <a:endParaRPr lang="nl-BE" dirty="0"/>
          </a:p>
          <a:p>
            <a:endParaRPr lang="nl-BE" dirty="0"/>
          </a:p>
        </p:txBody>
      </p:sp>
      <p:pic>
        <p:nvPicPr>
          <p:cNvPr id="5" name="Afbeelding 4">
            <a:extLst>
              <a:ext uri="{FF2B5EF4-FFF2-40B4-BE49-F238E27FC236}">
                <a16:creationId xmlns:a16="http://schemas.microsoft.com/office/drawing/2014/main" id="{5971BBA1-7D58-0DFA-3AD0-AF4DB0268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03" y="5715057"/>
            <a:ext cx="2285714" cy="914286"/>
          </a:xfrm>
          <a:prstGeom prst="rect">
            <a:avLst/>
          </a:prstGeom>
        </p:spPr>
      </p:pic>
      <p:sp>
        <p:nvSpPr>
          <p:cNvPr id="6" name="Tijdelijke aanduiding voor voettekst 3">
            <a:extLst>
              <a:ext uri="{FF2B5EF4-FFF2-40B4-BE49-F238E27FC236}">
                <a16:creationId xmlns:a16="http://schemas.microsoft.com/office/drawing/2014/main" id="{D61486E0-1C6A-C394-E2BB-D8A4C40A3DD6}"/>
              </a:ext>
            </a:extLst>
          </p:cNvPr>
          <p:cNvSpPr>
            <a:spLocks noGrp="1"/>
          </p:cNvSpPr>
          <p:nvPr>
            <p:ph type="ftr" sz="quarter" idx="11"/>
          </p:nvPr>
        </p:nvSpPr>
        <p:spPr>
          <a:xfrm>
            <a:off x="1278385" y="6346854"/>
            <a:ext cx="10635448" cy="404614"/>
          </a:xfrm>
        </p:spPr>
        <p:txBody>
          <a:bodyPr/>
          <a:lstStyle/>
          <a:p>
            <a:pPr algn="r"/>
            <a:r>
              <a:rPr lang="nl-BE" dirty="0"/>
              <a:t>Stijn Timmerman - Rijselsestraat 11, 8210 Loppem - 050/370.710 – www.advocaattimmerman.be – stijn@advocaattimmerman.be</a:t>
            </a:r>
          </a:p>
        </p:txBody>
      </p:sp>
    </p:spTree>
    <p:extLst>
      <p:ext uri="{BB962C8B-B14F-4D97-AF65-F5344CB8AC3E}">
        <p14:creationId xmlns:p14="http://schemas.microsoft.com/office/powerpoint/2010/main" val="882831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007749-9EA1-4C62-AAA2-F5D36F62DC5B}"/>
              </a:ext>
            </a:extLst>
          </p:cNvPr>
          <p:cNvSpPr>
            <a:spLocks noGrp="1"/>
          </p:cNvSpPr>
          <p:nvPr>
            <p:ph type="ctrTitle"/>
          </p:nvPr>
        </p:nvSpPr>
        <p:spPr>
          <a:xfrm>
            <a:off x="1497367" y="2685747"/>
            <a:ext cx="8730673" cy="1646302"/>
          </a:xfrm>
        </p:spPr>
        <p:txBody>
          <a:bodyPr/>
          <a:lstStyle/>
          <a:p>
            <a:r>
              <a:rPr lang="nl-BE" sz="6800" dirty="0"/>
              <a:t>Betaling door de nalatenschap</a:t>
            </a:r>
          </a:p>
        </p:txBody>
      </p:sp>
      <p:sp>
        <p:nvSpPr>
          <p:cNvPr id="4" name="Tijdelijke aanduiding voor voettekst 3">
            <a:extLst>
              <a:ext uri="{FF2B5EF4-FFF2-40B4-BE49-F238E27FC236}">
                <a16:creationId xmlns:a16="http://schemas.microsoft.com/office/drawing/2014/main" id="{ACB51B32-1764-4C9F-8D33-69598BCA0C08}"/>
              </a:ext>
            </a:extLst>
          </p:cNvPr>
          <p:cNvSpPr>
            <a:spLocks noGrp="1"/>
          </p:cNvSpPr>
          <p:nvPr>
            <p:ph type="ftr" sz="quarter" idx="11"/>
          </p:nvPr>
        </p:nvSpPr>
        <p:spPr>
          <a:xfrm>
            <a:off x="763480" y="6453386"/>
            <a:ext cx="10635448" cy="404614"/>
          </a:xfrm>
        </p:spPr>
        <p:txBody>
          <a:bodyPr/>
          <a:lstStyle/>
          <a:p>
            <a:pPr algn="r"/>
            <a:r>
              <a:rPr lang="nl-BE" dirty="0"/>
              <a:t>Stijn Timmerman - Rijselsestraat 11, 8210 Loppem - 050/370.710 – www.advocaattimmerman.be – stijn@advocaattimmerman.be</a:t>
            </a:r>
          </a:p>
        </p:txBody>
      </p:sp>
      <p:pic>
        <p:nvPicPr>
          <p:cNvPr id="5" name="Afbeelding 4">
            <a:extLst>
              <a:ext uri="{FF2B5EF4-FFF2-40B4-BE49-F238E27FC236}">
                <a16:creationId xmlns:a16="http://schemas.microsoft.com/office/drawing/2014/main" id="{E540B52D-2448-6611-F30E-C29AED092A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510" y="5539100"/>
            <a:ext cx="2285714" cy="914286"/>
          </a:xfrm>
          <a:prstGeom prst="rect">
            <a:avLst/>
          </a:prstGeom>
        </p:spPr>
      </p:pic>
    </p:spTree>
    <p:extLst>
      <p:ext uri="{BB962C8B-B14F-4D97-AF65-F5344CB8AC3E}">
        <p14:creationId xmlns:p14="http://schemas.microsoft.com/office/powerpoint/2010/main" val="2441572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5AD60-105B-4129-B7F9-381A177D2022}"/>
              </a:ext>
            </a:extLst>
          </p:cNvPr>
          <p:cNvSpPr>
            <a:spLocks noGrp="1"/>
          </p:cNvSpPr>
          <p:nvPr>
            <p:ph type="title"/>
          </p:nvPr>
        </p:nvSpPr>
        <p:spPr/>
        <p:txBody>
          <a:bodyPr/>
          <a:lstStyle/>
          <a:p>
            <a:pPr algn="ctr"/>
            <a:r>
              <a:rPr lang="nl-BE" b="1" dirty="0"/>
              <a:t>Betaling door de Nalatenschap</a:t>
            </a:r>
          </a:p>
        </p:txBody>
      </p:sp>
      <p:sp>
        <p:nvSpPr>
          <p:cNvPr id="3" name="Tijdelijke aanduiding voor inhoud 2">
            <a:extLst>
              <a:ext uri="{FF2B5EF4-FFF2-40B4-BE49-F238E27FC236}">
                <a16:creationId xmlns:a16="http://schemas.microsoft.com/office/drawing/2014/main" id="{C4781BD8-8D64-4BBD-8C76-CA65C46F0264}"/>
              </a:ext>
            </a:extLst>
          </p:cNvPr>
          <p:cNvSpPr>
            <a:spLocks noGrp="1"/>
          </p:cNvSpPr>
          <p:nvPr>
            <p:ph idx="1"/>
          </p:nvPr>
        </p:nvSpPr>
        <p:spPr>
          <a:xfrm>
            <a:off x="1520301" y="2212702"/>
            <a:ext cx="9303798" cy="3380230"/>
          </a:xfrm>
        </p:spPr>
        <p:txBody>
          <a:bodyPr>
            <a:normAutofit fontScale="92500" lnSpcReduction="20000"/>
          </a:bodyPr>
          <a:lstStyle/>
          <a:p>
            <a:r>
              <a:rPr lang="nl-BE" dirty="0"/>
              <a:t>Art. 19, 2° Hypotheekwet bepaalt dat de begrafeniskosten bevoorrecht zijn op alle roerende goederen van de overledene voor zover ze in verhouding tot de stand en het vermogen van de overledene staan</a:t>
            </a:r>
          </a:p>
          <a:p>
            <a:endParaRPr lang="nl-BE" dirty="0"/>
          </a:p>
          <a:p>
            <a:r>
              <a:rPr lang="nl-BE" dirty="0">
                <a:sym typeface="Wingdings" panose="05000000000000000000" pitchFamily="2" charset="2"/>
              </a:rPr>
              <a:t>Vereisten om zich op het voorrecht te kunnen beroepen</a:t>
            </a:r>
          </a:p>
          <a:p>
            <a:pPr marL="530352" lvl="1" indent="0">
              <a:buNone/>
            </a:pPr>
            <a:r>
              <a:rPr lang="nl-BE" dirty="0">
                <a:sym typeface="Wingdings" panose="05000000000000000000" pitchFamily="2" charset="2"/>
              </a:rPr>
              <a:t>1) Vertegenwoordiging van de nalatenschap door hetzij erfgenamen, hetzij een notaris, hetzij een curator over de onbeheerde nalatenschap</a:t>
            </a:r>
          </a:p>
          <a:p>
            <a:pPr lvl="1">
              <a:buFont typeface="Wingdings" panose="05000000000000000000" pitchFamily="2" charset="2"/>
              <a:buChar char="à"/>
            </a:pPr>
            <a:r>
              <a:rPr lang="nl-BE" dirty="0">
                <a:sym typeface="Wingdings" panose="05000000000000000000" pitchFamily="2" charset="2"/>
              </a:rPr>
              <a:t>gevolg: bankinstelling kan, ondanks het voorrecht, niet betalen als er geen akkoord of opdracht is van de vertegenwoordiger van de nalatenschap</a:t>
            </a:r>
          </a:p>
          <a:p>
            <a:pPr marL="530352" lvl="1" indent="0">
              <a:buNone/>
            </a:pPr>
            <a:r>
              <a:rPr lang="nl-BE" dirty="0">
                <a:sym typeface="Wingdings" panose="05000000000000000000" pitchFamily="2" charset="2"/>
              </a:rPr>
              <a:t>2) Slechts bevoorrecht voor zover in verhouding tot stand en vermogen van de overledene</a:t>
            </a:r>
          </a:p>
          <a:p>
            <a:pPr marL="530352" lvl="1" indent="0">
              <a:buNone/>
            </a:pPr>
            <a:r>
              <a:rPr lang="nl-BE" dirty="0">
                <a:sym typeface="Wingdings" panose="05000000000000000000" pitchFamily="2" charset="2"/>
              </a:rPr>
              <a:t> In de praktijk weinig moeilijkheden</a:t>
            </a:r>
          </a:p>
          <a:p>
            <a:pPr marL="530352" lvl="1" indent="0">
              <a:buNone/>
            </a:pPr>
            <a:endParaRPr lang="nl-BE" dirty="0"/>
          </a:p>
          <a:p>
            <a:pPr lvl="2"/>
            <a:endParaRPr lang="nl-BE" dirty="0"/>
          </a:p>
          <a:p>
            <a:pPr lvl="2"/>
            <a:endParaRPr lang="nl-BE" dirty="0"/>
          </a:p>
          <a:p>
            <a:pPr lvl="2"/>
            <a:endParaRPr lang="nl-BE" dirty="0"/>
          </a:p>
          <a:p>
            <a:pPr lvl="1"/>
            <a:endParaRPr lang="nl-BE" dirty="0"/>
          </a:p>
          <a:p>
            <a:endParaRPr lang="nl-BE" dirty="0"/>
          </a:p>
        </p:txBody>
      </p:sp>
      <p:pic>
        <p:nvPicPr>
          <p:cNvPr id="5" name="Afbeelding 4">
            <a:extLst>
              <a:ext uri="{FF2B5EF4-FFF2-40B4-BE49-F238E27FC236}">
                <a16:creationId xmlns:a16="http://schemas.microsoft.com/office/drawing/2014/main" id="{5971BBA1-7D58-0DFA-3AD0-AF4DB0268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03" y="5715057"/>
            <a:ext cx="2285714" cy="914286"/>
          </a:xfrm>
          <a:prstGeom prst="rect">
            <a:avLst/>
          </a:prstGeom>
        </p:spPr>
      </p:pic>
      <p:sp>
        <p:nvSpPr>
          <p:cNvPr id="6" name="Tijdelijke aanduiding voor voettekst 3">
            <a:extLst>
              <a:ext uri="{FF2B5EF4-FFF2-40B4-BE49-F238E27FC236}">
                <a16:creationId xmlns:a16="http://schemas.microsoft.com/office/drawing/2014/main" id="{D61486E0-1C6A-C394-E2BB-D8A4C40A3DD6}"/>
              </a:ext>
            </a:extLst>
          </p:cNvPr>
          <p:cNvSpPr>
            <a:spLocks noGrp="1"/>
          </p:cNvSpPr>
          <p:nvPr>
            <p:ph type="ftr" sz="quarter" idx="11"/>
          </p:nvPr>
        </p:nvSpPr>
        <p:spPr>
          <a:xfrm>
            <a:off x="1278385" y="6346854"/>
            <a:ext cx="10635448" cy="404614"/>
          </a:xfrm>
        </p:spPr>
        <p:txBody>
          <a:bodyPr/>
          <a:lstStyle/>
          <a:p>
            <a:pPr algn="r"/>
            <a:r>
              <a:rPr lang="nl-BE" dirty="0"/>
              <a:t>Stijn Timmerman - Rijselsestraat 11, 8210 Loppem - 050/370.710 – www.advocaattimmerman.be – stijn@advocaattimmerman.be</a:t>
            </a:r>
          </a:p>
        </p:txBody>
      </p:sp>
    </p:spTree>
    <p:extLst>
      <p:ext uri="{BB962C8B-B14F-4D97-AF65-F5344CB8AC3E}">
        <p14:creationId xmlns:p14="http://schemas.microsoft.com/office/powerpoint/2010/main" val="2261498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5AD60-105B-4129-B7F9-381A177D2022}"/>
              </a:ext>
            </a:extLst>
          </p:cNvPr>
          <p:cNvSpPr>
            <a:spLocks noGrp="1"/>
          </p:cNvSpPr>
          <p:nvPr>
            <p:ph type="title"/>
          </p:nvPr>
        </p:nvSpPr>
        <p:spPr/>
        <p:txBody>
          <a:bodyPr/>
          <a:lstStyle/>
          <a:p>
            <a:pPr algn="ctr"/>
            <a:r>
              <a:rPr lang="nl-BE" b="1" dirty="0"/>
              <a:t>Betaling door de Nalatenschap</a:t>
            </a:r>
          </a:p>
        </p:txBody>
      </p:sp>
      <p:sp>
        <p:nvSpPr>
          <p:cNvPr id="3" name="Tijdelijke aanduiding voor inhoud 2">
            <a:extLst>
              <a:ext uri="{FF2B5EF4-FFF2-40B4-BE49-F238E27FC236}">
                <a16:creationId xmlns:a16="http://schemas.microsoft.com/office/drawing/2014/main" id="{C4781BD8-8D64-4BBD-8C76-CA65C46F0264}"/>
              </a:ext>
            </a:extLst>
          </p:cNvPr>
          <p:cNvSpPr>
            <a:spLocks noGrp="1"/>
          </p:cNvSpPr>
          <p:nvPr>
            <p:ph idx="1"/>
          </p:nvPr>
        </p:nvSpPr>
        <p:spPr>
          <a:xfrm>
            <a:off x="1520301" y="2212702"/>
            <a:ext cx="9303798" cy="3380230"/>
          </a:xfrm>
        </p:spPr>
        <p:txBody>
          <a:bodyPr>
            <a:normAutofit/>
          </a:bodyPr>
          <a:lstStyle/>
          <a:p>
            <a:r>
              <a:rPr lang="nl-BE" dirty="0"/>
              <a:t>Elke erfgenaam moet bijdragen in de betaling van de schulden en de lasten van de nalatenschap, ieder naar evenredigheid van wat hij daaruit ontvangt</a:t>
            </a:r>
            <a:br>
              <a:rPr lang="nl-BE" dirty="0"/>
            </a:br>
            <a:br>
              <a:rPr lang="nl-BE" dirty="0"/>
            </a:br>
            <a:r>
              <a:rPr lang="nl-BE" dirty="0">
                <a:sym typeface="Wingdings" panose="05000000000000000000" pitchFamily="2" charset="2"/>
              </a:rPr>
              <a:t> Gevolg: er kan niet afgedwongen/geëist worden dat één erfgenaam de volledige begrafeniskost betaalt en hij die moet terugvorderen van de mede-erfgenamen</a:t>
            </a:r>
            <a:endParaRPr lang="nl-BE" dirty="0"/>
          </a:p>
          <a:p>
            <a:pPr lvl="2"/>
            <a:endParaRPr lang="nl-BE" dirty="0"/>
          </a:p>
          <a:p>
            <a:pPr lvl="2"/>
            <a:endParaRPr lang="nl-BE" dirty="0"/>
          </a:p>
          <a:p>
            <a:pPr lvl="2"/>
            <a:endParaRPr lang="nl-BE" dirty="0"/>
          </a:p>
          <a:p>
            <a:pPr lvl="1"/>
            <a:endParaRPr lang="nl-BE" dirty="0"/>
          </a:p>
          <a:p>
            <a:endParaRPr lang="nl-BE" dirty="0"/>
          </a:p>
        </p:txBody>
      </p:sp>
      <p:pic>
        <p:nvPicPr>
          <p:cNvPr id="5" name="Afbeelding 4">
            <a:extLst>
              <a:ext uri="{FF2B5EF4-FFF2-40B4-BE49-F238E27FC236}">
                <a16:creationId xmlns:a16="http://schemas.microsoft.com/office/drawing/2014/main" id="{5971BBA1-7D58-0DFA-3AD0-AF4DB0268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03" y="5715057"/>
            <a:ext cx="2285714" cy="914286"/>
          </a:xfrm>
          <a:prstGeom prst="rect">
            <a:avLst/>
          </a:prstGeom>
        </p:spPr>
      </p:pic>
      <p:sp>
        <p:nvSpPr>
          <p:cNvPr id="6" name="Tijdelijke aanduiding voor voettekst 3">
            <a:extLst>
              <a:ext uri="{FF2B5EF4-FFF2-40B4-BE49-F238E27FC236}">
                <a16:creationId xmlns:a16="http://schemas.microsoft.com/office/drawing/2014/main" id="{D61486E0-1C6A-C394-E2BB-D8A4C40A3DD6}"/>
              </a:ext>
            </a:extLst>
          </p:cNvPr>
          <p:cNvSpPr>
            <a:spLocks noGrp="1"/>
          </p:cNvSpPr>
          <p:nvPr>
            <p:ph type="ftr" sz="quarter" idx="11"/>
          </p:nvPr>
        </p:nvSpPr>
        <p:spPr>
          <a:xfrm>
            <a:off x="1278385" y="6346854"/>
            <a:ext cx="10635448" cy="404614"/>
          </a:xfrm>
        </p:spPr>
        <p:txBody>
          <a:bodyPr/>
          <a:lstStyle/>
          <a:p>
            <a:pPr algn="r"/>
            <a:r>
              <a:rPr lang="nl-BE" dirty="0"/>
              <a:t>Stijn Timmerman - Rijselsestraat 11, 8210 Loppem - 050/370.710 – www.advocaattimmerman.be – stijn@advocaattimmerman.be</a:t>
            </a:r>
          </a:p>
        </p:txBody>
      </p:sp>
    </p:spTree>
    <p:extLst>
      <p:ext uri="{BB962C8B-B14F-4D97-AF65-F5344CB8AC3E}">
        <p14:creationId xmlns:p14="http://schemas.microsoft.com/office/powerpoint/2010/main" val="2668525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5AD60-105B-4129-B7F9-381A177D2022}"/>
              </a:ext>
            </a:extLst>
          </p:cNvPr>
          <p:cNvSpPr>
            <a:spLocks noGrp="1"/>
          </p:cNvSpPr>
          <p:nvPr>
            <p:ph type="title"/>
          </p:nvPr>
        </p:nvSpPr>
        <p:spPr/>
        <p:txBody>
          <a:bodyPr/>
          <a:lstStyle/>
          <a:p>
            <a:pPr algn="ctr"/>
            <a:r>
              <a:rPr lang="nl-BE" b="1" dirty="0"/>
              <a:t>Uitsmijter...</a:t>
            </a:r>
          </a:p>
        </p:txBody>
      </p:sp>
      <p:sp>
        <p:nvSpPr>
          <p:cNvPr id="3" name="Tijdelijke aanduiding voor inhoud 2">
            <a:extLst>
              <a:ext uri="{FF2B5EF4-FFF2-40B4-BE49-F238E27FC236}">
                <a16:creationId xmlns:a16="http://schemas.microsoft.com/office/drawing/2014/main" id="{C4781BD8-8D64-4BBD-8C76-CA65C46F0264}"/>
              </a:ext>
            </a:extLst>
          </p:cNvPr>
          <p:cNvSpPr>
            <a:spLocks noGrp="1"/>
          </p:cNvSpPr>
          <p:nvPr>
            <p:ph idx="1"/>
          </p:nvPr>
        </p:nvSpPr>
        <p:spPr>
          <a:xfrm>
            <a:off x="1520301" y="1428750"/>
            <a:ext cx="9303798" cy="3380230"/>
          </a:xfrm>
        </p:spPr>
        <p:txBody>
          <a:bodyPr>
            <a:noAutofit/>
          </a:bodyPr>
          <a:lstStyle/>
          <a:p>
            <a:pPr marL="0" indent="0">
              <a:buNone/>
            </a:pPr>
            <a:r>
              <a:rPr lang="nl-BE" sz="1600" dirty="0"/>
              <a:t>Casus:</a:t>
            </a:r>
          </a:p>
          <a:p>
            <a:pPr marL="0" indent="0">
              <a:buNone/>
            </a:pPr>
            <a:r>
              <a:rPr lang="nl-BE" sz="1600" dirty="0"/>
              <a:t>- er is geen aanvaarde bestelbon/offerte</a:t>
            </a:r>
          </a:p>
          <a:p>
            <a:pPr marL="0" indent="0">
              <a:buNone/>
            </a:pPr>
            <a:r>
              <a:rPr lang="nl-BE" sz="1600" dirty="0"/>
              <a:t>- er is geen duidelijke volmacht</a:t>
            </a:r>
          </a:p>
          <a:p>
            <a:pPr marL="0" indent="0">
              <a:buNone/>
            </a:pPr>
            <a:r>
              <a:rPr lang="nl-BE" sz="1600" dirty="0"/>
              <a:t>- er zijn geen erfgenamen en het is bekend dat de nalatenschap deficitair is</a:t>
            </a:r>
          </a:p>
          <a:p>
            <a:pPr marL="0" indent="0">
              <a:buNone/>
            </a:pPr>
            <a:endParaRPr lang="nl-BE" sz="1600" dirty="0"/>
          </a:p>
          <a:p>
            <a:pPr marL="0" indent="0">
              <a:buNone/>
            </a:pPr>
            <a:r>
              <a:rPr lang="nl-BE" sz="1600" dirty="0"/>
              <a:t>Wat dan?</a:t>
            </a:r>
          </a:p>
          <a:p>
            <a:pPr marL="0" indent="0">
              <a:buNone/>
            </a:pPr>
            <a:r>
              <a:rPr lang="nl-BE" sz="1600" dirty="0"/>
              <a:t>- onderhoudsverplichting? </a:t>
            </a:r>
            <a:r>
              <a:rPr lang="nl-BE" sz="1600" dirty="0">
                <a:sym typeface="Wingdings" panose="05000000000000000000" pitchFamily="2" charset="2"/>
              </a:rPr>
              <a:t> Neen (rechtspraak Hof van Cassatie)</a:t>
            </a:r>
          </a:p>
          <a:p>
            <a:pPr marL="0" indent="0">
              <a:buNone/>
            </a:pPr>
            <a:r>
              <a:rPr lang="nl-BE" sz="1600" dirty="0">
                <a:sym typeface="Wingdings" panose="05000000000000000000" pitchFamily="2" charset="2"/>
              </a:rPr>
              <a:t>- natuurlijke verbintenis?  Moeilijk</a:t>
            </a:r>
          </a:p>
          <a:p>
            <a:pPr marL="0" indent="0">
              <a:buNone/>
            </a:pPr>
            <a:r>
              <a:rPr lang="nl-BE" sz="1600" dirty="0">
                <a:sym typeface="Wingdings" panose="05000000000000000000" pitchFamily="2" charset="2"/>
              </a:rPr>
              <a:t>- alsnog naar gemeente op grond van behoeftigheid?  Moeilijk</a:t>
            </a:r>
          </a:p>
          <a:p>
            <a:pPr marL="0" indent="0">
              <a:buNone/>
            </a:pPr>
            <a:endParaRPr lang="nl-BE" sz="1600" dirty="0">
              <a:sym typeface="Wingdings" panose="05000000000000000000" pitchFamily="2" charset="2"/>
            </a:endParaRPr>
          </a:p>
          <a:p>
            <a:pPr marL="0" indent="0">
              <a:buNone/>
            </a:pPr>
            <a:r>
              <a:rPr lang="nl-BE" dirty="0">
                <a:sym typeface="Wingdings" panose="05000000000000000000" pitchFamily="2" charset="2"/>
              </a:rPr>
              <a:t>DUS: bestelbon/offerte is absolute meerwaarde naar rechtszekerheid toe!</a:t>
            </a:r>
            <a:endParaRPr lang="nl-BE" dirty="0"/>
          </a:p>
        </p:txBody>
      </p:sp>
      <p:pic>
        <p:nvPicPr>
          <p:cNvPr id="5" name="Afbeelding 4">
            <a:extLst>
              <a:ext uri="{FF2B5EF4-FFF2-40B4-BE49-F238E27FC236}">
                <a16:creationId xmlns:a16="http://schemas.microsoft.com/office/drawing/2014/main" id="{5971BBA1-7D58-0DFA-3AD0-AF4DB0268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03" y="5715057"/>
            <a:ext cx="2285714" cy="914286"/>
          </a:xfrm>
          <a:prstGeom prst="rect">
            <a:avLst/>
          </a:prstGeom>
        </p:spPr>
      </p:pic>
      <p:sp>
        <p:nvSpPr>
          <p:cNvPr id="6" name="Tijdelijke aanduiding voor voettekst 3">
            <a:extLst>
              <a:ext uri="{FF2B5EF4-FFF2-40B4-BE49-F238E27FC236}">
                <a16:creationId xmlns:a16="http://schemas.microsoft.com/office/drawing/2014/main" id="{D61486E0-1C6A-C394-E2BB-D8A4C40A3DD6}"/>
              </a:ext>
            </a:extLst>
          </p:cNvPr>
          <p:cNvSpPr>
            <a:spLocks noGrp="1"/>
          </p:cNvSpPr>
          <p:nvPr>
            <p:ph type="ftr" sz="quarter" idx="11"/>
          </p:nvPr>
        </p:nvSpPr>
        <p:spPr>
          <a:xfrm>
            <a:off x="1278385" y="6346854"/>
            <a:ext cx="10635448" cy="404614"/>
          </a:xfrm>
        </p:spPr>
        <p:txBody>
          <a:bodyPr/>
          <a:lstStyle/>
          <a:p>
            <a:pPr algn="r"/>
            <a:r>
              <a:rPr lang="nl-BE" dirty="0"/>
              <a:t>Stijn Timmerman - Rijselsestraat 11, 8210 Loppem - 050/370.710 – www.advocaattimmerman.be – stijn@advocaattimmerman.be</a:t>
            </a:r>
          </a:p>
        </p:txBody>
      </p:sp>
    </p:spTree>
    <p:extLst>
      <p:ext uri="{BB962C8B-B14F-4D97-AF65-F5344CB8AC3E}">
        <p14:creationId xmlns:p14="http://schemas.microsoft.com/office/powerpoint/2010/main" val="26260447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A83569-981A-4938-9884-70B8D8B2194A}"/>
              </a:ext>
            </a:extLst>
          </p:cNvPr>
          <p:cNvSpPr>
            <a:spLocks noGrp="1"/>
          </p:cNvSpPr>
          <p:nvPr>
            <p:ph type="title"/>
          </p:nvPr>
        </p:nvSpPr>
        <p:spPr/>
        <p:txBody>
          <a:bodyPr>
            <a:normAutofit fontScale="90000"/>
          </a:bodyPr>
          <a:lstStyle/>
          <a:p>
            <a:pPr algn="ctr"/>
            <a:br>
              <a:rPr lang="nl-BE" b="1" dirty="0"/>
            </a:br>
            <a:br>
              <a:rPr lang="nl-BE" b="1" dirty="0"/>
            </a:br>
            <a:br>
              <a:rPr lang="nl-BE" b="1" dirty="0"/>
            </a:br>
            <a:br>
              <a:rPr lang="nl-BE" b="1" dirty="0"/>
            </a:br>
            <a:r>
              <a:rPr lang="nl-BE" sz="8900" b="1" dirty="0"/>
              <a:t>Vragen?</a:t>
            </a:r>
          </a:p>
        </p:txBody>
      </p:sp>
      <p:sp>
        <p:nvSpPr>
          <p:cNvPr id="3" name="Tijdelijke aanduiding voor inhoud 2">
            <a:extLst>
              <a:ext uri="{FF2B5EF4-FFF2-40B4-BE49-F238E27FC236}">
                <a16:creationId xmlns:a16="http://schemas.microsoft.com/office/drawing/2014/main" id="{72A10900-E8C6-4D0D-B89C-D6BA9884D1F4}"/>
              </a:ext>
            </a:extLst>
          </p:cNvPr>
          <p:cNvSpPr>
            <a:spLocks noGrp="1"/>
          </p:cNvSpPr>
          <p:nvPr>
            <p:ph idx="1"/>
          </p:nvPr>
        </p:nvSpPr>
        <p:spPr>
          <a:xfrm>
            <a:off x="1797665" y="1920891"/>
            <a:ext cx="8596668" cy="3880773"/>
          </a:xfrm>
        </p:spPr>
        <p:txBody>
          <a:bodyPr>
            <a:normAutofit/>
          </a:bodyPr>
          <a:lstStyle/>
          <a:p>
            <a:pPr marL="0" indent="0" algn="ctr">
              <a:buNone/>
            </a:pPr>
            <a:endParaRPr lang="nl-BE" dirty="0"/>
          </a:p>
          <a:p>
            <a:pPr marL="0" indent="0" algn="ctr">
              <a:buNone/>
            </a:pPr>
            <a:endParaRPr lang="nl-BE" dirty="0"/>
          </a:p>
        </p:txBody>
      </p:sp>
      <p:pic>
        <p:nvPicPr>
          <p:cNvPr id="5" name="Afbeelding 4">
            <a:extLst>
              <a:ext uri="{FF2B5EF4-FFF2-40B4-BE49-F238E27FC236}">
                <a16:creationId xmlns:a16="http://schemas.microsoft.com/office/drawing/2014/main" id="{8F51A7AD-43D1-E6FF-0E6F-3A2F9C5D11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03" y="5715057"/>
            <a:ext cx="2285714" cy="914286"/>
          </a:xfrm>
          <a:prstGeom prst="rect">
            <a:avLst/>
          </a:prstGeom>
        </p:spPr>
      </p:pic>
      <p:sp>
        <p:nvSpPr>
          <p:cNvPr id="8" name="Tijdelijke aanduiding voor voettekst 3">
            <a:extLst>
              <a:ext uri="{FF2B5EF4-FFF2-40B4-BE49-F238E27FC236}">
                <a16:creationId xmlns:a16="http://schemas.microsoft.com/office/drawing/2014/main" id="{21345187-71D5-1A57-1832-1BC91DCB789A}"/>
              </a:ext>
            </a:extLst>
          </p:cNvPr>
          <p:cNvSpPr>
            <a:spLocks noGrp="1"/>
          </p:cNvSpPr>
          <p:nvPr>
            <p:ph type="ftr" sz="quarter" idx="11"/>
          </p:nvPr>
        </p:nvSpPr>
        <p:spPr>
          <a:xfrm>
            <a:off x="1278385" y="6346854"/>
            <a:ext cx="10635448" cy="404614"/>
          </a:xfrm>
        </p:spPr>
        <p:txBody>
          <a:bodyPr/>
          <a:lstStyle/>
          <a:p>
            <a:pPr algn="r"/>
            <a:r>
              <a:rPr lang="nl-BE" dirty="0"/>
              <a:t>Stijn Timmerman - Rijselsestraat 11, 8210 Loppem - 050/370.710 – www.advocaattimmerman.be – stijn@advocaattimmerman.be</a:t>
            </a:r>
          </a:p>
        </p:txBody>
      </p:sp>
    </p:spTree>
    <p:extLst>
      <p:ext uri="{BB962C8B-B14F-4D97-AF65-F5344CB8AC3E}">
        <p14:creationId xmlns:p14="http://schemas.microsoft.com/office/powerpoint/2010/main" val="816017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007749-9EA1-4C62-AAA2-F5D36F62DC5B}"/>
              </a:ext>
            </a:extLst>
          </p:cNvPr>
          <p:cNvSpPr>
            <a:spLocks noGrp="1"/>
          </p:cNvSpPr>
          <p:nvPr>
            <p:ph type="ctrTitle"/>
          </p:nvPr>
        </p:nvSpPr>
        <p:spPr>
          <a:xfrm>
            <a:off x="1497367" y="2685747"/>
            <a:ext cx="8730673" cy="1646302"/>
          </a:xfrm>
        </p:spPr>
        <p:txBody>
          <a:bodyPr/>
          <a:lstStyle/>
          <a:p>
            <a:r>
              <a:rPr lang="nl-BE" sz="6800" dirty="0"/>
              <a:t>Betaling door de opdrachtgever</a:t>
            </a:r>
          </a:p>
        </p:txBody>
      </p:sp>
      <p:sp>
        <p:nvSpPr>
          <p:cNvPr id="4" name="Tijdelijke aanduiding voor voettekst 3">
            <a:extLst>
              <a:ext uri="{FF2B5EF4-FFF2-40B4-BE49-F238E27FC236}">
                <a16:creationId xmlns:a16="http://schemas.microsoft.com/office/drawing/2014/main" id="{ACB51B32-1764-4C9F-8D33-69598BCA0C08}"/>
              </a:ext>
            </a:extLst>
          </p:cNvPr>
          <p:cNvSpPr>
            <a:spLocks noGrp="1"/>
          </p:cNvSpPr>
          <p:nvPr>
            <p:ph type="ftr" sz="quarter" idx="11"/>
          </p:nvPr>
        </p:nvSpPr>
        <p:spPr>
          <a:xfrm>
            <a:off x="763480" y="6453386"/>
            <a:ext cx="10635448" cy="404614"/>
          </a:xfrm>
        </p:spPr>
        <p:txBody>
          <a:bodyPr/>
          <a:lstStyle/>
          <a:p>
            <a:pPr algn="r"/>
            <a:r>
              <a:rPr lang="nl-BE" dirty="0"/>
              <a:t>Stijn Timmerman - Rijselsestraat 11, 8210 Loppem - 050/370.710 – www.advocaattimmerman.be – stijn@advocaattimmerman.be</a:t>
            </a:r>
          </a:p>
        </p:txBody>
      </p:sp>
      <p:pic>
        <p:nvPicPr>
          <p:cNvPr id="5" name="Afbeelding 4">
            <a:extLst>
              <a:ext uri="{FF2B5EF4-FFF2-40B4-BE49-F238E27FC236}">
                <a16:creationId xmlns:a16="http://schemas.microsoft.com/office/drawing/2014/main" id="{E540B52D-2448-6611-F30E-C29AED092A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510" y="5539100"/>
            <a:ext cx="2285714" cy="914286"/>
          </a:xfrm>
          <a:prstGeom prst="rect">
            <a:avLst/>
          </a:prstGeom>
        </p:spPr>
      </p:pic>
    </p:spTree>
    <p:extLst>
      <p:ext uri="{BB962C8B-B14F-4D97-AF65-F5344CB8AC3E}">
        <p14:creationId xmlns:p14="http://schemas.microsoft.com/office/powerpoint/2010/main" val="4107127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5AD60-105B-4129-B7F9-381A177D2022}"/>
              </a:ext>
            </a:extLst>
          </p:cNvPr>
          <p:cNvSpPr>
            <a:spLocks noGrp="1"/>
          </p:cNvSpPr>
          <p:nvPr>
            <p:ph type="title"/>
          </p:nvPr>
        </p:nvSpPr>
        <p:spPr/>
        <p:txBody>
          <a:bodyPr/>
          <a:lstStyle/>
          <a:p>
            <a:pPr algn="ctr"/>
            <a:r>
              <a:rPr lang="nl-BE" b="1" dirty="0"/>
              <a:t>Betaling door de Opdrachtgever</a:t>
            </a:r>
          </a:p>
        </p:txBody>
      </p:sp>
      <p:sp>
        <p:nvSpPr>
          <p:cNvPr id="3" name="Tijdelijke aanduiding voor inhoud 2">
            <a:extLst>
              <a:ext uri="{FF2B5EF4-FFF2-40B4-BE49-F238E27FC236}">
                <a16:creationId xmlns:a16="http://schemas.microsoft.com/office/drawing/2014/main" id="{C4781BD8-8D64-4BBD-8C76-CA65C46F0264}"/>
              </a:ext>
            </a:extLst>
          </p:cNvPr>
          <p:cNvSpPr>
            <a:spLocks noGrp="1"/>
          </p:cNvSpPr>
          <p:nvPr>
            <p:ph idx="1"/>
          </p:nvPr>
        </p:nvSpPr>
        <p:spPr>
          <a:xfrm>
            <a:off x="1669002" y="1937364"/>
            <a:ext cx="9601200" cy="3655567"/>
          </a:xfrm>
        </p:spPr>
        <p:txBody>
          <a:bodyPr>
            <a:normAutofit fontScale="70000" lnSpcReduction="20000"/>
          </a:bodyPr>
          <a:lstStyle/>
          <a:p>
            <a:r>
              <a:rPr lang="nl-BE" dirty="0"/>
              <a:t>Aandachtspunten voorafgaand aan het sluiten van de overeenkomst</a:t>
            </a:r>
          </a:p>
          <a:p>
            <a:pPr lvl="1"/>
            <a:r>
              <a:rPr lang="nl-BE" dirty="0"/>
              <a:t>Afficheringsplicht</a:t>
            </a:r>
          </a:p>
          <a:p>
            <a:pPr lvl="1"/>
            <a:r>
              <a:rPr lang="nl-BE" dirty="0"/>
              <a:t>Offerte/Bestelbon</a:t>
            </a:r>
          </a:p>
          <a:p>
            <a:pPr lvl="1"/>
            <a:endParaRPr lang="nl-BE" dirty="0"/>
          </a:p>
          <a:p>
            <a:r>
              <a:rPr lang="nl-BE" dirty="0"/>
              <a:t>Het sluiten van de overeenkomst</a:t>
            </a:r>
          </a:p>
          <a:p>
            <a:pPr lvl="1"/>
            <a:r>
              <a:rPr lang="nl-BE" dirty="0"/>
              <a:t>Wie is de opdrachtgever?</a:t>
            </a:r>
          </a:p>
          <a:p>
            <a:pPr lvl="1"/>
            <a:r>
              <a:rPr lang="nl-BE" dirty="0"/>
              <a:t>Bewijs van de overeenkomst?</a:t>
            </a:r>
          </a:p>
          <a:p>
            <a:pPr lvl="1"/>
            <a:r>
              <a:rPr lang="nl-BE" dirty="0"/>
              <a:t>Herroepingsrecht</a:t>
            </a:r>
          </a:p>
          <a:p>
            <a:pPr lvl="1"/>
            <a:endParaRPr lang="nl-BE" dirty="0"/>
          </a:p>
          <a:p>
            <a:r>
              <a:rPr lang="nl-BE" dirty="0"/>
              <a:t>Na het sluiten van de overeenkomst</a:t>
            </a:r>
          </a:p>
          <a:p>
            <a:pPr lvl="1"/>
            <a:r>
              <a:rPr lang="nl-BE" dirty="0"/>
              <a:t>Opmaak van de factuur</a:t>
            </a:r>
          </a:p>
          <a:p>
            <a:pPr lvl="1"/>
            <a:r>
              <a:rPr lang="nl-BE" dirty="0"/>
              <a:t>Mogelijke twistpunten</a:t>
            </a:r>
          </a:p>
          <a:p>
            <a:pPr lvl="1"/>
            <a:r>
              <a:rPr lang="nl-BE" dirty="0"/>
              <a:t>Wat als er niet betaald wordt?</a:t>
            </a:r>
          </a:p>
          <a:p>
            <a:pPr lvl="1"/>
            <a:endParaRPr lang="nl-BE" dirty="0"/>
          </a:p>
          <a:p>
            <a:endParaRPr lang="nl-BE" dirty="0"/>
          </a:p>
        </p:txBody>
      </p:sp>
      <p:pic>
        <p:nvPicPr>
          <p:cNvPr id="5" name="Afbeelding 4">
            <a:extLst>
              <a:ext uri="{FF2B5EF4-FFF2-40B4-BE49-F238E27FC236}">
                <a16:creationId xmlns:a16="http://schemas.microsoft.com/office/drawing/2014/main" id="{5971BBA1-7D58-0DFA-3AD0-AF4DB0268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03" y="5715057"/>
            <a:ext cx="2285714" cy="914286"/>
          </a:xfrm>
          <a:prstGeom prst="rect">
            <a:avLst/>
          </a:prstGeom>
        </p:spPr>
      </p:pic>
      <p:sp>
        <p:nvSpPr>
          <p:cNvPr id="6" name="Tijdelijke aanduiding voor voettekst 3">
            <a:extLst>
              <a:ext uri="{FF2B5EF4-FFF2-40B4-BE49-F238E27FC236}">
                <a16:creationId xmlns:a16="http://schemas.microsoft.com/office/drawing/2014/main" id="{D61486E0-1C6A-C394-E2BB-D8A4C40A3DD6}"/>
              </a:ext>
            </a:extLst>
          </p:cNvPr>
          <p:cNvSpPr>
            <a:spLocks noGrp="1"/>
          </p:cNvSpPr>
          <p:nvPr>
            <p:ph type="ftr" sz="quarter" idx="11"/>
          </p:nvPr>
        </p:nvSpPr>
        <p:spPr>
          <a:xfrm>
            <a:off x="1278385" y="6346854"/>
            <a:ext cx="10635448" cy="404614"/>
          </a:xfrm>
        </p:spPr>
        <p:txBody>
          <a:bodyPr/>
          <a:lstStyle/>
          <a:p>
            <a:pPr algn="r"/>
            <a:r>
              <a:rPr lang="nl-BE" dirty="0"/>
              <a:t>Stijn Timmerman - Rijselsestraat 11, 8210 Loppem - 050/370.710 – www.advocaattimmerman.be – stijn@advocaattimmerman.be</a:t>
            </a:r>
          </a:p>
        </p:txBody>
      </p:sp>
    </p:spTree>
    <p:extLst>
      <p:ext uri="{BB962C8B-B14F-4D97-AF65-F5344CB8AC3E}">
        <p14:creationId xmlns:p14="http://schemas.microsoft.com/office/powerpoint/2010/main" val="909576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5AD60-105B-4129-B7F9-381A177D2022}"/>
              </a:ext>
            </a:extLst>
          </p:cNvPr>
          <p:cNvSpPr>
            <a:spLocks noGrp="1"/>
          </p:cNvSpPr>
          <p:nvPr>
            <p:ph type="title"/>
          </p:nvPr>
        </p:nvSpPr>
        <p:spPr/>
        <p:txBody>
          <a:bodyPr/>
          <a:lstStyle/>
          <a:p>
            <a:pPr algn="ctr"/>
            <a:r>
              <a:rPr lang="nl-BE" b="1" dirty="0"/>
              <a:t>Betaling door de Opdrachtgever – Aandachtspunten voorafgaand</a:t>
            </a:r>
          </a:p>
        </p:txBody>
      </p:sp>
      <p:sp>
        <p:nvSpPr>
          <p:cNvPr id="3" name="Tijdelijke aanduiding voor inhoud 2">
            <a:extLst>
              <a:ext uri="{FF2B5EF4-FFF2-40B4-BE49-F238E27FC236}">
                <a16:creationId xmlns:a16="http://schemas.microsoft.com/office/drawing/2014/main" id="{C4781BD8-8D64-4BBD-8C76-CA65C46F0264}"/>
              </a:ext>
            </a:extLst>
          </p:cNvPr>
          <p:cNvSpPr>
            <a:spLocks noGrp="1"/>
          </p:cNvSpPr>
          <p:nvPr>
            <p:ph idx="1"/>
          </p:nvPr>
        </p:nvSpPr>
        <p:spPr>
          <a:xfrm>
            <a:off x="1520301" y="2212702"/>
            <a:ext cx="9303798" cy="3380230"/>
          </a:xfrm>
        </p:spPr>
        <p:txBody>
          <a:bodyPr>
            <a:normAutofit/>
          </a:bodyPr>
          <a:lstStyle/>
          <a:p>
            <a:r>
              <a:rPr lang="nl-BE" dirty="0"/>
              <a:t>Precontractuele Informatieverplichtingen</a:t>
            </a:r>
          </a:p>
          <a:p>
            <a:pPr lvl="1"/>
            <a:r>
              <a:rPr lang="nl-BE" dirty="0"/>
              <a:t>Uitgangspunt: de consument moet voorafgaand een idee kunnen hebben van het totale kostenplaatje</a:t>
            </a:r>
          </a:p>
          <a:p>
            <a:pPr lvl="1"/>
            <a:r>
              <a:rPr lang="nl-BE" dirty="0"/>
              <a:t>Verplichting tot het </a:t>
            </a:r>
            <a:r>
              <a:rPr lang="nl-BE" b="1" dirty="0"/>
              <a:t>afficheren</a:t>
            </a:r>
            <a:r>
              <a:rPr lang="nl-BE" dirty="0"/>
              <a:t> van een </a:t>
            </a:r>
            <a:r>
              <a:rPr lang="nl-BE" b="1" dirty="0"/>
              <a:t>tarievenlijst </a:t>
            </a:r>
            <a:r>
              <a:rPr lang="nl-BE" dirty="0"/>
              <a:t>voor de meest courante begrafenisdiensten</a:t>
            </a:r>
          </a:p>
          <a:p>
            <a:pPr lvl="1"/>
            <a:r>
              <a:rPr lang="nl-BE" dirty="0"/>
              <a:t>Verplichting tot het aanbieden van een </a:t>
            </a:r>
            <a:r>
              <a:rPr lang="nl-BE" b="1" dirty="0"/>
              <a:t>offerte/bestelbon</a:t>
            </a:r>
            <a:r>
              <a:rPr lang="nl-BE" dirty="0"/>
              <a:t>, incl. redelijke bedenktermijn</a:t>
            </a:r>
          </a:p>
          <a:p>
            <a:pPr lvl="1"/>
            <a:endParaRPr lang="nl-BE" dirty="0"/>
          </a:p>
          <a:p>
            <a:endParaRPr lang="nl-BE" dirty="0"/>
          </a:p>
        </p:txBody>
      </p:sp>
      <p:pic>
        <p:nvPicPr>
          <p:cNvPr id="5" name="Afbeelding 4">
            <a:extLst>
              <a:ext uri="{FF2B5EF4-FFF2-40B4-BE49-F238E27FC236}">
                <a16:creationId xmlns:a16="http://schemas.microsoft.com/office/drawing/2014/main" id="{5971BBA1-7D58-0DFA-3AD0-AF4DB0268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03" y="5715057"/>
            <a:ext cx="2285714" cy="914286"/>
          </a:xfrm>
          <a:prstGeom prst="rect">
            <a:avLst/>
          </a:prstGeom>
        </p:spPr>
      </p:pic>
      <p:sp>
        <p:nvSpPr>
          <p:cNvPr id="6" name="Tijdelijke aanduiding voor voettekst 3">
            <a:extLst>
              <a:ext uri="{FF2B5EF4-FFF2-40B4-BE49-F238E27FC236}">
                <a16:creationId xmlns:a16="http://schemas.microsoft.com/office/drawing/2014/main" id="{D61486E0-1C6A-C394-E2BB-D8A4C40A3DD6}"/>
              </a:ext>
            </a:extLst>
          </p:cNvPr>
          <p:cNvSpPr>
            <a:spLocks noGrp="1"/>
          </p:cNvSpPr>
          <p:nvPr>
            <p:ph type="ftr" sz="quarter" idx="11"/>
          </p:nvPr>
        </p:nvSpPr>
        <p:spPr>
          <a:xfrm>
            <a:off x="1278385" y="6346854"/>
            <a:ext cx="10635448" cy="404614"/>
          </a:xfrm>
        </p:spPr>
        <p:txBody>
          <a:bodyPr/>
          <a:lstStyle/>
          <a:p>
            <a:pPr algn="r"/>
            <a:r>
              <a:rPr lang="nl-BE" dirty="0"/>
              <a:t>Stijn Timmerman - Rijselsestraat 11, 8210 Loppem - 050/370.710 – www.advocaattimmerman.be – stijn@advocaattimmerman.be</a:t>
            </a:r>
          </a:p>
        </p:txBody>
      </p:sp>
    </p:spTree>
    <p:extLst>
      <p:ext uri="{BB962C8B-B14F-4D97-AF65-F5344CB8AC3E}">
        <p14:creationId xmlns:p14="http://schemas.microsoft.com/office/powerpoint/2010/main" val="1664575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C4781BD8-8D64-4BBD-8C76-CA65C46F0264}"/>
              </a:ext>
            </a:extLst>
          </p:cNvPr>
          <p:cNvSpPr>
            <a:spLocks noGrp="1"/>
          </p:cNvSpPr>
          <p:nvPr>
            <p:ph idx="1"/>
          </p:nvPr>
        </p:nvSpPr>
        <p:spPr>
          <a:xfrm>
            <a:off x="1520301" y="2212702"/>
            <a:ext cx="9303798" cy="3380230"/>
          </a:xfrm>
        </p:spPr>
        <p:txBody>
          <a:bodyPr>
            <a:normAutofit/>
          </a:bodyPr>
          <a:lstStyle/>
          <a:p>
            <a:pPr lvl="1"/>
            <a:endParaRPr lang="nl-BE" dirty="0"/>
          </a:p>
          <a:p>
            <a:endParaRPr lang="nl-BE" dirty="0"/>
          </a:p>
        </p:txBody>
      </p:sp>
      <p:pic>
        <p:nvPicPr>
          <p:cNvPr id="5" name="Afbeelding 4">
            <a:extLst>
              <a:ext uri="{FF2B5EF4-FFF2-40B4-BE49-F238E27FC236}">
                <a16:creationId xmlns:a16="http://schemas.microsoft.com/office/drawing/2014/main" id="{5971BBA1-7D58-0DFA-3AD0-AF4DB0268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03" y="5715057"/>
            <a:ext cx="2285714" cy="914286"/>
          </a:xfrm>
          <a:prstGeom prst="rect">
            <a:avLst/>
          </a:prstGeom>
        </p:spPr>
      </p:pic>
      <p:sp>
        <p:nvSpPr>
          <p:cNvPr id="6" name="Tijdelijke aanduiding voor voettekst 3">
            <a:extLst>
              <a:ext uri="{FF2B5EF4-FFF2-40B4-BE49-F238E27FC236}">
                <a16:creationId xmlns:a16="http://schemas.microsoft.com/office/drawing/2014/main" id="{D61486E0-1C6A-C394-E2BB-D8A4C40A3DD6}"/>
              </a:ext>
            </a:extLst>
          </p:cNvPr>
          <p:cNvSpPr>
            <a:spLocks noGrp="1"/>
          </p:cNvSpPr>
          <p:nvPr>
            <p:ph type="ftr" sz="quarter" idx="11"/>
          </p:nvPr>
        </p:nvSpPr>
        <p:spPr>
          <a:xfrm>
            <a:off x="1278385" y="6346854"/>
            <a:ext cx="10635448" cy="404614"/>
          </a:xfrm>
        </p:spPr>
        <p:txBody>
          <a:bodyPr/>
          <a:lstStyle/>
          <a:p>
            <a:pPr algn="r"/>
            <a:r>
              <a:rPr lang="nl-BE" dirty="0"/>
              <a:t>Stijn Timmerman - Rijselsestraat 11, 8210 Loppem - 050/370.710 – www.advocaattimmerman.be – stijn@advocaattimmerman.be</a:t>
            </a:r>
          </a:p>
        </p:txBody>
      </p:sp>
      <p:pic>
        <p:nvPicPr>
          <p:cNvPr id="7" name="Afbeelding 6">
            <a:extLst>
              <a:ext uri="{FF2B5EF4-FFF2-40B4-BE49-F238E27FC236}">
                <a16:creationId xmlns:a16="http://schemas.microsoft.com/office/drawing/2014/main" id="{5AA2CABB-DFF0-BE8B-BAD2-34F8E5E862F0}"/>
              </a:ext>
            </a:extLst>
          </p:cNvPr>
          <p:cNvPicPr>
            <a:picLocks noChangeAspect="1"/>
          </p:cNvPicPr>
          <p:nvPr/>
        </p:nvPicPr>
        <p:blipFill rotWithShape="1">
          <a:blip r:embed="rId3"/>
          <a:srcRect l="43720" t="23154" r="28156" b="31767"/>
          <a:stretch/>
        </p:blipFill>
        <p:spPr>
          <a:xfrm>
            <a:off x="3512151" y="685800"/>
            <a:ext cx="6167916" cy="5560917"/>
          </a:xfrm>
          <a:prstGeom prst="rect">
            <a:avLst/>
          </a:prstGeom>
        </p:spPr>
      </p:pic>
    </p:spTree>
    <p:extLst>
      <p:ext uri="{BB962C8B-B14F-4D97-AF65-F5344CB8AC3E}">
        <p14:creationId xmlns:p14="http://schemas.microsoft.com/office/powerpoint/2010/main" val="2905070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5AD60-105B-4129-B7F9-381A177D2022}"/>
              </a:ext>
            </a:extLst>
          </p:cNvPr>
          <p:cNvSpPr>
            <a:spLocks noGrp="1"/>
          </p:cNvSpPr>
          <p:nvPr>
            <p:ph type="title"/>
          </p:nvPr>
        </p:nvSpPr>
        <p:spPr/>
        <p:txBody>
          <a:bodyPr/>
          <a:lstStyle/>
          <a:p>
            <a:pPr algn="ctr"/>
            <a:r>
              <a:rPr lang="nl-BE" b="1" dirty="0"/>
              <a:t>Betaling door de Opdrachtgever – Aandachtspunten voorafgaand</a:t>
            </a:r>
          </a:p>
        </p:txBody>
      </p:sp>
      <p:sp>
        <p:nvSpPr>
          <p:cNvPr id="3" name="Tijdelijke aanduiding voor inhoud 2">
            <a:extLst>
              <a:ext uri="{FF2B5EF4-FFF2-40B4-BE49-F238E27FC236}">
                <a16:creationId xmlns:a16="http://schemas.microsoft.com/office/drawing/2014/main" id="{C4781BD8-8D64-4BBD-8C76-CA65C46F0264}"/>
              </a:ext>
            </a:extLst>
          </p:cNvPr>
          <p:cNvSpPr>
            <a:spLocks noGrp="1"/>
          </p:cNvSpPr>
          <p:nvPr>
            <p:ph idx="1"/>
          </p:nvPr>
        </p:nvSpPr>
        <p:spPr>
          <a:xfrm>
            <a:off x="1520301" y="2212702"/>
            <a:ext cx="9303798" cy="3380230"/>
          </a:xfrm>
        </p:spPr>
        <p:txBody>
          <a:bodyPr>
            <a:normAutofit fontScale="92500"/>
          </a:bodyPr>
          <a:lstStyle/>
          <a:p>
            <a:r>
              <a:rPr lang="nl-BE" dirty="0"/>
              <a:t>De Offerte/Bestelbon moet minstens het volgende bevatten:</a:t>
            </a:r>
          </a:p>
          <a:p>
            <a:pPr lvl="1"/>
            <a:r>
              <a:rPr lang="nl-BE" dirty="0"/>
              <a:t>Naam, adres en KBO-nr. van de uitvaartondernemer</a:t>
            </a:r>
          </a:p>
          <a:p>
            <a:pPr lvl="1"/>
            <a:r>
              <a:rPr lang="nl-BE" dirty="0"/>
              <a:t>Datum en volgnummer van de bestelbon</a:t>
            </a:r>
          </a:p>
          <a:p>
            <a:pPr lvl="1"/>
            <a:r>
              <a:rPr lang="nl-BE" dirty="0"/>
              <a:t>Beschrijving van de producten en diensten</a:t>
            </a:r>
          </a:p>
          <a:p>
            <a:pPr lvl="1"/>
            <a:r>
              <a:rPr lang="nl-BE" dirty="0"/>
              <a:t>Eenheidsprijs, hoeveelheid en totale prijs</a:t>
            </a:r>
          </a:p>
          <a:p>
            <a:pPr lvl="1"/>
            <a:r>
              <a:rPr lang="nl-BE" dirty="0"/>
              <a:t>Bedrag van betaalde voorschot</a:t>
            </a:r>
          </a:p>
          <a:p>
            <a:pPr lvl="1"/>
            <a:r>
              <a:rPr lang="nl-BE" dirty="0"/>
              <a:t>Het saldo</a:t>
            </a:r>
          </a:p>
          <a:p>
            <a:pPr lvl="1"/>
            <a:r>
              <a:rPr lang="nl-BE" dirty="0"/>
              <a:t>Datum of termijn van levering van het product of van het verlenen van de dienst</a:t>
            </a:r>
          </a:p>
          <a:p>
            <a:pPr lvl="1"/>
            <a:r>
              <a:rPr lang="nl-BE" dirty="0"/>
              <a:t>Handtekening van de verkoper</a:t>
            </a:r>
          </a:p>
          <a:p>
            <a:pPr lvl="1"/>
            <a:endParaRPr lang="nl-BE" dirty="0"/>
          </a:p>
          <a:p>
            <a:endParaRPr lang="nl-BE" dirty="0"/>
          </a:p>
        </p:txBody>
      </p:sp>
      <p:pic>
        <p:nvPicPr>
          <p:cNvPr id="5" name="Afbeelding 4">
            <a:extLst>
              <a:ext uri="{FF2B5EF4-FFF2-40B4-BE49-F238E27FC236}">
                <a16:creationId xmlns:a16="http://schemas.microsoft.com/office/drawing/2014/main" id="{5971BBA1-7D58-0DFA-3AD0-AF4DB0268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03" y="5715057"/>
            <a:ext cx="2285714" cy="914286"/>
          </a:xfrm>
          <a:prstGeom prst="rect">
            <a:avLst/>
          </a:prstGeom>
        </p:spPr>
      </p:pic>
      <p:sp>
        <p:nvSpPr>
          <p:cNvPr id="6" name="Tijdelijke aanduiding voor voettekst 3">
            <a:extLst>
              <a:ext uri="{FF2B5EF4-FFF2-40B4-BE49-F238E27FC236}">
                <a16:creationId xmlns:a16="http://schemas.microsoft.com/office/drawing/2014/main" id="{D61486E0-1C6A-C394-E2BB-D8A4C40A3DD6}"/>
              </a:ext>
            </a:extLst>
          </p:cNvPr>
          <p:cNvSpPr>
            <a:spLocks noGrp="1"/>
          </p:cNvSpPr>
          <p:nvPr>
            <p:ph type="ftr" sz="quarter" idx="11"/>
          </p:nvPr>
        </p:nvSpPr>
        <p:spPr>
          <a:xfrm>
            <a:off x="1278385" y="6346854"/>
            <a:ext cx="10635448" cy="404614"/>
          </a:xfrm>
        </p:spPr>
        <p:txBody>
          <a:bodyPr/>
          <a:lstStyle/>
          <a:p>
            <a:pPr algn="r"/>
            <a:r>
              <a:rPr lang="nl-BE" dirty="0"/>
              <a:t>Stijn Timmerman - Rijselsestraat 11, 8210 Loppem - 050/370.710 – www.advocaattimmerman.be – stijn@advocaattimmerman.be</a:t>
            </a:r>
          </a:p>
        </p:txBody>
      </p:sp>
    </p:spTree>
    <p:extLst>
      <p:ext uri="{BB962C8B-B14F-4D97-AF65-F5344CB8AC3E}">
        <p14:creationId xmlns:p14="http://schemas.microsoft.com/office/powerpoint/2010/main" val="2657425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C4781BD8-8D64-4BBD-8C76-CA65C46F0264}"/>
              </a:ext>
            </a:extLst>
          </p:cNvPr>
          <p:cNvSpPr>
            <a:spLocks noGrp="1"/>
          </p:cNvSpPr>
          <p:nvPr>
            <p:ph idx="1"/>
          </p:nvPr>
        </p:nvSpPr>
        <p:spPr>
          <a:xfrm>
            <a:off x="1520301" y="2212702"/>
            <a:ext cx="9303798" cy="3380230"/>
          </a:xfrm>
        </p:spPr>
        <p:txBody>
          <a:bodyPr>
            <a:normAutofit/>
          </a:bodyPr>
          <a:lstStyle/>
          <a:p>
            <a:pPr lvl="1"/>
            <a:endParaRPr lang="nl-BE" dirty="0"/>
          </a:p>
          <a:p>
            <a:endParaRPr lang="nl-BE" dirty="0"/>
          </a:p>
        </p:txBody>
      </p:sp>
      <p:pic>
        <p:nvPicPr>
          <p:cNvPr id="5" name="Afbeelding 4">
            <a:extLst>
              <a:ext uri="{FF2B5EF4-FFF2-40B4-BE49-F238E27FC236}">
                <a16:creationId xmlns:a16="http://schemas.microsoft.com/office/drawing/2014/main" id="{5971BBA1-7D58-0DFA-3AD0-AF4DB0268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03" y="5715057"/>
            <a:ext cx="2285714" cy="914286"/>
          </a:xfrm>
          <a:prstGeom prst="rect">
            <a:avLst/>
          </a:prstGeom>
        </p:spPr>
      </p:pic>
      <p:sp>
        <p:nvSpPr>
          <p:cNvPr id="6" name="Tijdelijke aanduiding voor voettekst 3">
            <a:extLst>
              <a:ext uri="{FF2B5EF4-FFF2-40B4-BE49-F238E27FC236}">
                <a16:creationId xmlns:a16="http://schemas.microsoft.com/office/drawing/2014/main" id="{D61486E0-1C6A-C394-E2BB-D8A4C40A3DD6}"/>
              </a:ext>
            </a:extLst>
          </p:cNvPr>
          <p:cNvSpPr>
            <a:spLocks noGrp="1"/>
          </p:cNvSpPr>
          <p:nvPr>
            <p:ph type="ftr" sz="quarter" idx="11"/>
          </p:nvPr>
        </p:nvSpPr>
        <p:spPr>
          <a:xfrm>
            <a:off x="1278385" y="6346854"/>
            <a:ext cx="10635448" cy="404614"/>
          </a:xfrm>
        </p:spPr>
        <p:txBody>
          <a:bodyPr/>
          <a:lstStyle/>
          <a:p>
            <a:pPr algn="r"/>
            <a:r>
              <a:rPr lang="nl-BE" dirty="0"/>
              <a:t>Stijn Timmerman - Rijselsestraat 11, 8210 Loppem - 050/370.710 – www.advocaattimmerman.be – stijn@advocaattimmerman.be</a:t>
            </a:r>
          </a:p>
        </p:txBody>
      </p:sp>
      <p:pic>
        <p:nvPicPr>
          <p:cNvPr id="4" name="Afbeelding 3">
            <a:extLst>
              <a:ext uri="{FF2B5EF4-FFF2-40B4-BE49-F238E27FC236}">
                <a16:creationId xmlns:a16="http://schemas.microsoft.com/office/drawing/2014/main" id="{57DA3BC0-8690-211F-9B7F-0F0DD6135E02}"/>
              </a:ext>
            </a:extLst>
          </p:cNvPr>
          <p:cNvPicPr>
            <a:picLocks noChangeAspect="1"/>
          </p:cNvPicPr>
          <p:nvPr/>
        </p:nvPicPr>
        <p:blipFill rotWithShape="1">
          <a:blip r:embed="rId3"/>
          <a:srcRect l="45219" t="30938" r="30315" b="11456"/>
          <a:stretch/>
        </p:blipFill>
        <p:spPr>
          <a:xfrm>
            <a:off x="4350058" y="581513"/>
            <a:ext cx="4145873" cy="5490814"/>
          </a:xfrm>
          <a:prstGeom prst="rect">
            <a:avLst/>
          </a:prstGeom>
        </p:spPr>
      </p:pic>
    </p:spTree>
    <p:extLst>
      <p:ext uri="{BB962C8B-B14F-4D97-AF65-F5344CB8AC3E}">
        <p14:creationId xmlns:p14="http://schemas.microsoft.com/office/powerpoint/2010/main" val="372591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5AD60-105B-4129-B7F9-381A177D2022}"/>
              </a:ext>
            </a:extLst>
          </p:cNvPr>
          <p:cNvSpPr>
            <a:spLocks noGrp="1"/>
          </p:cNvSpPr>
          <p:nvPr>
            <p:ph type="title"/>
          </p:nvPr>
        </p:nvSpPr>
        <p:spPr/>
        <p:txBody>
          <a:bodyPr/>
          <a:lstStyle/>
          <a:p>
            <a:pPr algn="ctr"/>
            <a:r>
              <a:rPr lang="nl-BE" b="1" dirty="0"/>
              <a:t>Betaling door de Opdrachtgever – Aandachtspunten voorafgaand</a:t>
            </a:r>
          </a:p>
        </p:txBody>
      </p:sp>
      <p:sp>
        <p:nvSpPr>
          <p:cNvPr id="3" name="Tijdelijke aanduiding voor inhoud 2">
            <a:extLst>
              <a:ext uri="{FF2B5EF4-FFF2-40B4-BE49-F238E27FC236}">
                <a16:creationId xmlns:a16="http://schemas.microsoft.com/office/drawing/2014/main" id="{C4781BD8-8D64-4BBD-8C76-CA65C46F0264}"/>
              </a:ext>
            </a:extLst>
          </p:cNvPr>
          <p:cNvSpPr>
            <a:spLocks noGrp="1"/>
          </p:cNvSpPr>
          <p:nvPr>
            <p:ph idx="1"/>
          </p:nvPr>
        </p:nvSpPr>
        <p:spPr>
          <a:xfrm>
            <a:off x="1520301" y="2212702"/>
            <a:ext cx="9303798" cy="3380230"/>
          </a:xfrm>
        </p:spPr>
        <p:txBody>
          <a:bodyPr>
            <a:normAutofit/>
          </a:bodyPr>
          <a:lstStyle/>
          <a:p>
            <a:endParaRPr lang="nl-BE" dirty="0"/>
          </a:p>
          <a:p>
            <a:r>
              <a:rPr lang="nl-BE" dirty="0"/>
              <a:t>Sanctie?</a:t>
            </a:r>
          </a:p>
          <a:p>
            <a:pPr lvl="1"/>
            <a:r>
              <a:rPr lang="nl-BE" dirty="0"/>
              <a:t>Mogelijk optreden door economische inspectie</a:t>
            </a:r>
          </a:p>
          <a:p>
            <a:pPr lvl="1"/>
            <a:r>
              <a:rPr lang="nl-BE" dirty="0"/>
              <a:t>Mogelijke betwisting van rechtsgeldigheid/volledigheid overeenkomst</a:t>
            </a:r>
          </a:p>
          <a:p>
            <a:pPr lvl="1"/>
            <a:endParaRPr lang="nl-BE" dirty="0"/>
          </a:p>
          <a:p>
            <a:endParaRPr lang="nl-BE" dirty="0"/>
          </a:p>
        </p:txBody>
      </p:sp>
      <p:pic>
        <p:nvPicPr>
          <p:cNvPr id="5" name="Afbeelding 4">
            <a:extLst>
              <a:ext uri="{FF2B5EF4-FFF2-40B4-BE49-F238E27FC236}">
                <a16:creationId xmlns:a16="http://schemas.microsoft.com/office/drawing/2014/main" id="{5971BBA1-7D58-0DFA-3AD0-AF4DB0268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03" y="5715057"/>
            <a:ext cx="2285714" cy="914286"/>
          </a:xfrm>
          <a:prstGeom prst="rect">
            <a:avLst/>
          </a:prstGeom>
        </p:spPr>
      </p:pic>
      <p:sp>
        <p:nvSpPr>
          <p:cNvPr id="6" name="Tijdelijke aanduiding voor voettekst 3">
            <a:extLst>
              <a:ext uri="{FF2B5EF4-FFF2-40B4-BE49-F238E27FC236}">
                <a16:creationId xmlns:a16="http://schemas.microsoft.com/office/drawing/2014/main" id="{D61486E0-1C6A-C394-E2BB-D8A4C40A3DD6}"/>
              </a:ext>
            </a:extLst>
          </p:cNvPr>
          <p:cNvSpPr>
            <a:spLocks noGrp="1"/>
          </p:cNvSpPr>
          <p:nvPr>
            <p:ph type="ftr" sz="quarter" idx="11"/>
          </p:nvPr>
        </p:nvSpPr>
        <p:spPr>
          <a:xfrm>
            <a:off x="1278385" y="6346854"/>
            <a:ext cx="10635448" cy="404614"/>
          </a:xfrm>
        </p:spPr>
        <p:txBody>
          <a:bodyPr/>
          <a:lstStyle/>
          <a:p>
            <a:pPr algn="r"/>
            <a:r>
              <a:rPr lang="nl-BE" dirty="0"/>
              <a:t>Stijn Timmerman - Rijselsestraat 11, 8210 Loppem - 050/370.710 – www.advocaattimmerman.be – stijn@advocaattimmerman.be</a:t>
            </a:r>
          </a:p>
        </p:txBody>
      </p:sp>
    </p:spTree>
    <p:extLst>
      <p:ext uri="{BB962C8B-B14F-4D97-AF65-F5344CB8AC3E}">
        <p14:creationId xmlns:p14="http://schemas.microsoft.com/office/powerpoint/2010/main" val="640864467"/>
      </p:ext>
    </p:extLst>
  </p:cSld>
  <p:clrMapOvr>
    <a:masterClrMapping/>
  </p:clrMapOvr>
</p:sld>
</file>

<file path=ppt/theme/theme1.xml><?xml version="1.0" encoding="utf-8"?>
<a:theme xmlns:a="http://schemas.openxmlformats.org/drawingml/2006/main" name="Bijgesneden">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ijgesneden">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ijgesneden">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TM10001105[[fn=Bijgesneden]]</Template>
  <TotalTime>3077</TotalTime>
  <Words>2026</Words>
  <Application>Microsoft Office PowerPoint</Application>
  <PresentationFormat>Breedbeeld</PresentationFormat>
  <Paragraphs>198</Paragraphs>
  <Slides>25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25</vt:i4>
      </vt:variant>
    </vt:vector>
  </HeadingPairs>
  <TitlesOfParts>
    <vt:vector size="29" baseType="lpstr">
      <vt:lpstr>Calibri</vt:lpstr>
      <vt:lpstr>Franklin Gothic Book</vt:lpstr>
      <vt:lpstr>Wingdings</vt:lpstr>
      <vt:lpstr>Bijgesneden</vt:lpstr>
      <vt:lpstr>BETALING VAN DE KOSTEN IN UITVAARTZORG</vt:lpstr>
      <vt:lpstr>Betaling van de Kosten in Uitvaartzorg</vt:lpstr>
      <vt:lpstr>Betaling door de opdrachtgever</vt:lpstr>
      <vt:lpstr>Betaling door de Opdrachtgever</vt:lpstr>
      <vt:lpstr>Betaling door de Opdrachtgever – Aandachtspunten voorafgaand</vt:lpstr>
      <vt:lpstr>PowerPoint-presentatie</vt:lpstr>
      <vt:lpstr>Betaling door de Opdrachtgever – Aandachtspunten voorafgaand</vt:lpstr>
      <vt:lpstr>PowerPoint-presentatie</vt:lpstr>
      <vt:lpstr>Betaling door de Opdrachtgever – Aandachtspunten voorafgaand</vt:lpstr>
      <vt:lpstr>Betaling door de Opdrachtgever - Het sluiten van de overeenkomst</vt:lpstr>
      <vt:lpstr>Betaling door de Opdrachtgever - Het sluiten van de overeenkomst</vt:lpstr>
      <vt:lpstr>Betaling door de Opdrachtgever - Het sluiten van de overeenkomst</vt:lpstr>
      <vt:lpstr>Betaling door de Opdrachtgever - Het sluiten van de overeenkomst</vt:lpstr>
      <vt:lpstr>Betaling door de Opdrachtgever - Het sluiten van de overeenkomst</vt:lpstr>
      <vt:lpstr>Betaling door de Opdrachtgever - Het sluiten van de overeenkomst</vt:lpstr>
      <vt:lpstr>Betaling door de Opdrachtgever –  Na het sluiten van de overeenkomst</vt:lpstr>
      <vt:lpstr>Betaling door de Opdrachtgever –  Na het sluiten van de overeenkomst</vt:lpstr>
      <vt:lpstr>Betaling door de Opdrachtgever –  Na het sluiten van de overeenkomst</vt:lpstr>
      <vt:lpstr>Betaling door de Opdrachtgever –  Na het sluiten van de overeenkomst</vt:lpstr>
      <vt:lpstr>Betaling door de Opdrachtgever –  Na het sluiten van de overeenkomst</vt:lpstr>
      <vt:lpstr>Betaling door de nalatenschap</vt:lpstr>
      <vt:lpstr>Betaling door de Nalatenschap</vt:lpstr>
      <vt:lpstr>Betaling door de Nalatenschap</vt:lpstr>
      <vt:lpstr>Uitsmijter...</vt:lpstr>
      <vt:lpstr>    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Juridische Bescherming van Meerderjarigen</dc:title>
  <dc:creator>Stijn</dc:creator>
  <cp:lastModifiedBy>Stijn Timmerman</cp:lastModifiedBy>
  <cp:revision>175</cp:revision>
  <dcterms:created xsi:type="dcterms:W3CDTF">2018-06-05T08:22:15Z</dcterms:created>
  <dcterms:modified xsi:type="dcterms:W3CDTF">2023-10-04T14:54:06Z</dcterms:modified>
</cp:coreProperties>
</file>